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6" r:id="rId3"/>
    <p:sldId id="270" r:id="rId4"/>
    <p:sldId id="265" r:id="rId5"/>
    <p:sldId id="267" r:id="rId6"/>
    <p:sldId id="272" r:id="rId7"/>
    <p:sldId id="269" r:id="rId8"/>
    <p:sldId id="273" r:id="rId9"/>
    <p:sldId id="279" r:id="rId10"/>
    <p:sldId id="274" r:id="rId11"/>
    <p:sldId id="275" r:id="rId12"/>
    <p:sldId id="276" r:id="rId13"/>
    <p:sldId id="258" r:id="rId14"/>
    <p:sldId id="271" r:id="rId15"/>
    <p:sldId id="285" r:id="rId16"/>
    <p:sldId id="286" r:id="rId17"/>
    <p:sldId id="289" r:id="rId18"/>
    <p:sldId id="278" r:id="rId19"/>
    <p:sldId id="277" r:id="rId20"/>
    <p:sldId id="293" r:id="rId21"/>
    <p:sldId id="294" r:id="rId22"/>
    <p:sldId id="295" r:id="rId23"/>
    <p:sldId id="296" r:id="rId24"/>
    <p:sldId id="29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FE8304"/>
    <a:srgbClr val="1F23C3"/>
    <a:srgbClr val="0070C0"/>
    <a:srgbClr val="913533"/>
    <a:srgbClr val="346822"/>
    <a:srgbClr val="FDC1A9"/>
    <a:srgbClr val="722A28"/>
    <a:srgbClr val="17606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0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new.nark-rspp.ru/wp-content/uploads/PS_Administrator_baz_dannyh.pdf" TargetMode="External"/><Relationship Id="rId13" Type="http://schemas.openxmlformats.org/officeDocument/2006/relationships/hyperlink" Target="http://new.nark-rspp.ru/wp-content/uploads/PS_Specialist-po-informacionnym_sistemam.pdf" TargetMode="External"/><Relationship Id="rId18" Type="http://schemas.openxmlformats.org/officeDocument/2006/relationships/hyperlink" Target="http://new.nark-rspp.ru/wp-content/uploads/PS_industrii_pitanija.zip" TargetMode="External"/><Relationship Id="rId3" Type="http://schemas.openxmlformats.org/officeDocument/2006/relationships/hyperlink" Target="http://new.nark-rspp.ru/wp-content/uploads/Provedenie_prochnostnyh_raschetov.pdf" TargetMode="External"/><Relationship Id="rId21" Type="http://schemas.openxmlformats.org/officeDocument/2006/relationships/hyperlink" Target="http://www.nark-rspp.ru/wp-content/uploads/%D0%9F%D0%A1_%D1%83%D0%BF%D1%80%D0%B0%D0%B2%D0%BB%D0%B5%D0%BD%D0%B8%D0%B5-%D1%80%D0%B8%D1%81%D0%BA%D0%B0%D0%BC%D0%B8.pdf" TargetMode="External"/><Relationship Id="rId7" Type="http://schemas.openxmlformats.org/officeDocument/2006/relationships/hyperlink" Target="http://new.nark-rspp.ru/wp-content/uploads/PS_Menedzher_informacionnyh_tehnologij.pdf" TargetMode="External"/><Relationship Id="rId12" Type="http://schemas.openxmlformats.org/officeDocument/2006/relationships/hyperlink" Target="http://new.nark-rspp.ru/wp-content/uploads/PS_Sistemnyj_arhitektor.pdf" TargetMode="External"/><Relationship Id="rId17" Type="http://schemas.openxmlformats.org/officeDocument/2006/relationships/hyperlink" Target="http://new.nark-rspp.ru/wp-content/uploads/PS_industrii_gostepriimstva.zip" TargetMode="External"/><Relationship Id="rId2" Type="http://schemas.openxmlformats.org/officeDocument/2006/relationships/hyperlink" Target="http://new.nark-rspp.ru/wp-content/uploads/Posleprodazhnoe_obsluzhivanie.pdf" TargetMode="External"/><Relationship Id="rId16" Type="http://schemas.openxmlformats.org/officeDocument/2006/relationships/hyperlink" Target="http://new.nark-rspp.ru/wp-content/uploads/PS_Specialist_po_sistemnomu_administrirovaniju.pdf" TargetMode="External"/><Relationship Id="rId20" Type="http://schemas.openxmlformats.org/officeDocument/2006/relationships/hyperlink" Target="http://new.nark-rspp.ru/wp-content/uploads/PS_upravlenie_organizaciej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ew.nark-rspp.ru/wp-content/uploads/Razrabotka_KBO_LA.pdf" TargetMode="External"/><Relationship Id="rId11" Type="http://schemas.openxmlformats.org/officeDocument/2006/relationships/hyperlink" Target="http://new.nark-rspp.ru/wp-content/uploads/PS_Sistemnyj_analitik.pdf" TargetMode="External"/><Relationship Id="rId24" Type="http://schemas.openxmlformats.org/officeDocument/2006/relationships/hyperlink" Target="http://profstandart.rosmintrud.ru/" TargetMode="External"/><Relationship Id="rId5" Type="http://schemas.openxmlformats.org/officeDocument/2006/relationships/hyperlink" Target="http://new.nark-rspp.ru/wp-content/uploads/Proektirovanie_ehanicheskih_konstrukcij.pdf" TargetMode="External"/><Relationship Id="rId15" Type="http://schemas.openxmlformats.org/officeDocument/2006/relationships/hyperlink" Target="http://new.nark-rspp.ru/wp-content/uploads/PS_Specialist_po_informacionnym_resursam.pdf" TargetMode="External"/><Relationship Id="rId23" Type="http://schemas.openxmlformats.org/officeDocument/2006/relationships/image" Target="../media/image7.jpeg"/><Relationship Id="rId10" Type="http://schemas.openxmlformats.org/officeDocument/2006/relationships/hyperlink" Target="http://new.nark-rspp.ru/wp-content/uploads/PS_Programmist.pdf" TargetMode="External"/><Relationship Id="rId19" Type="http://schemas.openxmlformats.org/officeDocument/2006/relationships/hyperlink" Target="http://new.nark-rspp.ru/wp-content/uploads/PS_montazh_karkasno-obshivnyh_konstrukcij.pdf" TargetMode="External"/><Relationship Id="rId4" Type="http://schemas.openxmlformats.org/officeDocument/2006/relationships/hyperlink" Target="http://new.nark-rspp.ru/wp-content/uploads/Proektirovanie_aviacionnoj_tehniki.pdf" TargetMode="External"/><Relationship Id="rId9" Type="http://schemas.openxmlformats.org/officeDocument/2006/relationships/hyperlink" Target="http://new.nark-rspp.ru/wp-content/uploads/PS_Menedzher_po_prodazham.pdf" TargetMode="External"/><Relationship Id="rId14" Type="http://schemas.openxmlformats.org/officeDocument/2006/relationships/hyperlink" Target="http://new.nark-rspp.ru/wp-content/uploads/PS_Specialist_informacionnoj_bezopasnosti.pdf" TargetMode="External"/><Relationship Id="rId2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517232"/>
            <a:ext cx="3965738" cy="1268760"/>
          </a:xfrm>
          <a:solidFill>
            <a:schemeClr val="bg1"/>
          </a:solidFill>
        </p:spPr>
        <p:txBody>
          <a:bodyPr anchor="b" anchorCtr="0"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  <a:t>Зачесова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Елена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Васильевна, Москва</a:t>
            </a:r>
          </a:p>
          <a:p>
            <a:pPr algn="r">
              <a:spcBef>
                <a:spcPts val="0"/>
              </a:spcBef>
            </a:pPr>
            <a:endParaRPr lang="en-US" sz="3600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568952" cy="2450703"/>
          </a:xfrm>
        </p:spPr>
        <p:txBody>
          <a:bodyPr>
            <a:normAutofit/>
          </a:bodyPr>
          <a:lstStyle/>
          <a:p>
            <a:r>
              <a:rPr lang="ru-RU" sz="5400" b="1" cap="al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Профессиональные стандарты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0096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si.ru/images/ais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57436"/>
            <a:ext cx="2304256" cy="94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16306" y="3420686"/>
            <a:ext cx="6050280" cy="9787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 Национальная предпринимательская инициатива «Создание национальной системы компетенций и квалификаций»</a:t>
            </a:r>
          </a:p>
        </p:txBody>
      </p:sp>
      <p:pic>
        <p:nvPicPr>
          <p:cNvPr id="3076" name="Picture 4" descr="http://www.nark-rspp.ru/wp-content/uploads/logo-name-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91" y="4472160"/>
            <a:ext cx="5777039" cy="105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Министерство труда и социальной защиты Российской Федераци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450470" cy="140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6704" y="5522375"/>
            <a:ext cx="7682155" cy="12741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Организация работ по развитию современной национальной системы квалификаций и отдельных ее компонентов (национальной рамки квалификаций, профессиональных и образовательных стандартов и др.)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30965" y="848347"/>
            <a:ext cx="6535621" cy="12741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Комплексный план мероприятий по разработке профессиональных стандартов, их независимой профессионально-общественной экспертизе и применению на 2014 - 2016 годы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76221" y="4798792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39630" y="2597968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39630" y="128077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896" y="44624"/>
            <a:ext cx="667679" cy="6696744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ct val="70000"/>
              </a:lnSpc>
            </a:pPr>
            <a:r>
              <a:rPr lang="ru-RU" sz="6000" b="1" cap="all" dirty="0">
                <a:solidFill>
                  <a:schemeClr val="bg1"/>
                </a:solidFill>
              </a:rPr>
              <a:t>Хронология</a:t>
            </a:r>
          </a:p>
        </p:txBody>
      </p:sp>
    </p:spTree>
    <p:extLst>
      <p:ext uri="{BB962C8B-B14F-4D97-AF65-F5344CB8AC3E}">
        <p14:creationId xmlns:p14="http://schemas.microsoft.com/office/powerpoint/2010/main" val="30116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9" grpId="0"/>
      <p:bldP spid="10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4"/>
          <p:cNvSpPr txBox="1">
            <a:spLocks/>
          </p:cNvSpPr>
          <p:nvPr/>
        </p:nvSpPr>
        <p:spPr>
          <a:xfrm>
            <a:off x="2627784" y="5445225"/>
            <a:ext cx="629300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ru-RU" sz="2000" b="1" dirty="0"/>
              <a:t>Цель:</a:t>
            </a:r>
            <a:r>
              <a:rPr lang="ru-RU" sz="2000" dirty="0"/>
              <a:t> содействие формированию механизмов взаимодействия сферы труда и сферы профессионального образования,  позволяющих обеспечивать  экономику страны кадрами нужной квалификации и в нужном количестве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12360" y="4964368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Picture 2" descr="http://asi.ru/images/ais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54425"/>
            <a:ext cx="2304256" cy="94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71804" y="3767743"/>
            <a:ext cx="7069873" cy="1196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ts val="750"/>
              </a:spcBef>
              <a:buClr>
                <a:srgbClr val="C00000"/>
              </a:buClr>
            </a:pPr>
            <a:r>
              <a:rPr lang="ru-RU" sz="2000" b="1" dirty="0"/>
              <a:t>Цель: </a:t>
            </a:r>
            <a:r>
              <a:rPr lang="ru-RU" sz="2000" dirty="0"/>
              <a:t>Создание возможностей для самореализации молодых амбициозных лидеров, способных вывести Россию на передовые позиции в мире, построить страну, в которой хочется жить и работать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41213" y="502184"/>
            <a:ext cx="6361217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ct val="80000"/>
              </a:lnSpc>
              <a:spcBef>
                <a:spcPts val="750"/>
              </a:spcBef>
              <a:buClr>
                <a:srgbClr val="C00000"/>
              </a:buClr>
            </a:pPr>
            <a:r>
              <a:rPr lang="ru-RU" sz="2000" b="1" dirty="0"/>
              <a:t>Функции </a:t>
            </a:r>
            <a:r>
              <a:rPr lang="ru-RU" sz="2000" dirty="0"/>
              <a:t>по выработке и реализации государственной политики и нормативно-правовому регулированию в сфере демографии, труда, уровня жизни и доходов, оплаты труда, пенсионного обеспечения, социального страхования, условий и охраны труда, социального партнерства и трудовых отношений, занятости населения и безработицы, трудовой миграции, альтернативной гражданской службы, социальной защиты населения</a:t>
            </a:r>
          </a:p>
        </p:txBody>
      </p:sp>
      <p:pic>
        <p:nvPicPr>
          <p:cNvPr id="11" name="Picture 6" descr="Министерство труда и социальной защиты Российской Федер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450470" cy="140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7812360" y="7749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1030" name="Picture 6" descr="http://media.rspp.ru/fm/1/96b9bff013acedfb1d140579e2fbeb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55399"/>
            <a:ext cx="1098166" cy="10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7896" y="44624"/>
            <a:ext cx="667679" cy="6696744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ct val="70000"/>
              </a:lnSpc>
            </a:pPr>
            <a:r>
              <a:rPr lang="ru-RU" sz="6000" b="1" cap="all" dirty="0">
                <a:solidFill>
                  <a:schemeClr val="bg1"/>
                </a:solidFill>
              </a:rPr>
              <a:t>Хронология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15065" y="3291365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39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9" grpId="0" animBg="1"/>
      <p:bldP spid="10" grpId="0" animBg="1"/>
      <p:bldP spid="1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911826" y="116632"/>
            <a:ext cx="4903366" cy="28257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6" name="Прямоугольник 25"/>
          <p:cNvSpPr/>
          <p:nvPr/>
        </p:nvSpPr>
        <p:spPr>
          <a:xfrm>
            <a:off x="5905270" y="127900"/>
            <a:ext cx="3169471" cy="6653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4" name="Picture 2" descr="http://asi.ru/images/ais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4" y="3189211"/>
            <a:ext cx="2676353" cy="9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Министерство труда и социальной защиты Российской Федер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158" y="268109"/>
            <a:ext cx="1902941" cy="18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media.rspp.ru/fm/1/96b9bff013acedfb1d140579e2fbeb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67" y="4894556"/>
            <a:ext cx="1528781" cy="14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44722" y="6070377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69933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4722" y="3733966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69933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5019" y="2354879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993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48600" y="5692621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43857" y="2918611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43857" y="2060848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68472" y="1075273"/>
            <a:ext cx="1821654" cy="139653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8625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800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76728" y="1812964"/>
            <a:ext cx="130067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5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&gt;150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7982884" y="116632"/>
            <a:ext cx="3548" cy="66247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962813" y="1045618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982884" y="1783023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603230" y="5826900"/>
            <a:ext cx="25403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50440" y="3346499"/>
            <a:ext cx="940001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&gt; 50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925617" y="5642532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935480" y="2894227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33778" y="4947340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2008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468005" y="5094144"/>
            <a:ext cx="313227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7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8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11825" y="4509120"/>
            <a:ext cx="4906454" cy="2271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Прямоугольник 30"/>
          <p:cNvSpPr/>
          <p:nvPr/>
        </p:nvSpPr>
        <p:spPr>
          <a:xfrm>
            <a:off x="911825" y="3025071"/>
            <a:ext cx="4906453" cy="1412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7" name="Прямоугольник 26"/>
          <p:cNvSpPr/>
          <p:nvPr/>
        </p:nvSpPr>
        <p:spPr>
          <a:xfrm>
            <a:off x="6473979" y="449282"/>
            <a:ext cx="1307089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511</a:t>
            </a:r>
            <a:endParaRPr lang="ru-RU" sz="6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896" y="44624"/>
            <a:ext cx="667679" cy="6696744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ct val="70000"/>
              </a:lnSpc>
            </a:pPr>
            <a:r>
              <a:rPr lang="ru-RU" sz="6000" b="1" cap="all" dirty="0">
                <a:solidFill>
                  <a:schemeClr val="bg1"/>
                </a:solidFill>
              </a:rPr>
              <a:t>Хронология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953930" y="71891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2016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Михаил Прохоров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82" y="4173520"/>
            <a:ext cx="1141616" cy="799132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7933778" y="4226838"/>
            <a:ext cx="119006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2010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8" grpId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61542"/>
            <a:ext cx="9064462" cy="120721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6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Трудовой кодекс</a:t>
            </a:r>
            <a:endParaRPr lang="ru-RU" sz="6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4824" y="1504005"/>
            <a:ext cx="871296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1F23C3"/>
                </a:solidFill>
                <a:effectLst/>
                <a:latin typeface="Arial" panose="020B0604020202020204" pitchFamily="34" charset="0"/>
              </a:rPr>
              <a:t>Статья 195.1 ТК РФ</a:t>
            </a:r>
            <a:endParaRPr lang="ru-RU" sz="3200" b="0" dirty="0" smtClean="0">
              <a:solidFill>
                <a:srgbClr val="1F23C3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1F23C3"/>
                </a:solidFill>
                <a:effectLst/>
                <a:latin typeface="Arial" panose="020B0604020202020204" pitchFamily="34" charset="0"/>
              </a:rPr>
              <a:t>Понятия квалификации работника, профессионального стандарта</a:t>
            </a:r>
          </a:p>
          <a:p>
            <a:pPr>
              <a:lnSpc>
                <a:spcPct val="90000"/>
              </a:lnSpc>
            </a:pPr>
            <a:r>
              <a:rPr lang="ru-RU" sz="3200" b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Квалификация работника — уровень знаний, умений, профессиональных навыков и опыта работы работника.</a:t>
            </a:r>
          </a:p>
          <a:p>
            <a:pPr>
              <a:lnSpc>
                <a:spcPct val="90000"/>
              </a:lnSpc>
            </a:pPr>
            <a:r>
              <a:rPr lang="ru-RU" sz="3200" b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Профессиональный стандарт — характеристика квалификации, необходимой работнику для осуществления определенного вида профессиональной деятельности.</a:t>
            </a:r>
            <a:endParaRPr lang="ru-RU" sz="3200" b="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16368"/>
            <a:ext cx="238417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1F23C3"/>
                </a:solidFill>
                <a:latin typeface="Arial" panose="020B0604020202020204" pitchFamily="34" charset="0"/>
              </a:rPr>
              <a:t>Статья </a:t>
            </a:r>
            <a:r>
              <a:rPr lang="ru-RU" b="1" dirty="0" smtClean="0">
                <a:solidFill>
                  <a:srgbClr val="1F23C3"/>
                </a:solidFill>
                <a:latin typeface="Arial" panose="020B0604020202020204" pitchFamily="34" charset="0"/>
              </a:rPr>
              <a:t>195.2 </a:t>
            </a:r>
            <a:r>
              <a:rPr lang="ru-RU" b="1" dirty="0">
                <a:solidFill>
                  <a:srgbClr val="1F23C3"/>
                </a:solidFill>
                <a:latin typeface="Arial" panose="020B0604020202020204" pitchFamily="34" charset="0"/>
              </a:rPr>
              <a:t>ТК РФ</a:t>
            </a:r>
            <a:endParaRPr lang="ru-RU" dirty="0">
              <a:solidFill>
                <a:srgbClr val="1F23C3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1717" y="6471519"/>
            <a:ext cx="238417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1F23C3"/>
                </a:solidFill>
                <a:latin typeface="Arial" panose="020B0604020202020204" pitchFamily="34" charset="0"/>
              </a:rPr>
              <a:t>Статья </a:t>
            </a:r>
            <a:r>
              <a:rPr lang="ru-RU" b="1" dirty="0" smtClean="0">
                <a:solidFill>
                  <a:srgbClr val="1F23C3"/>
                </a:solidFill>
                <a:latin typeface="Arial" panose="020B0604020202020204" pitchFamily="34" charset="0"/>
              </a:rPr>
              <a:t>195.3 </a:t>
            </a:r>
            <a:r>
              <a:rPr lang="ru-RU" b="1" dirty="0">
                <a:solidFill>
                  <a:srgbClr val="1F23C3"/>
                </a:solidFill>
                <a:latin typeface="Arial" panose="020B0604020202020204" pitchFamily="34" charset="0"/>
              </a:rPr>
              <a:t>ТК РФ</a:t>
            </a:r>
            <a:endParaRPr lang="ru-RU" dirty="0">
              <a:solidFill>
                <a:srgbClr val="1F23C3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4179" y="6471519"/>
            <a:ext cx="419753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Вступают в действие с 01.07.2016 г.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/>
      <p:bldP spid="8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>
            <a:off x="5476278" y="1425863"/>
            <a:ext cx="1374720" cy="1266228"/>
          </a:xfrm>
          <a:prstGeom prst="stripedRightArrow">
            <a:avLst>
              <a:gd name="adj1" fmla="val 68609"/>
              <a:gd name="adj2" fmla="val 6855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2140443"/>
            <a:ext cx="3221020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4050" b="1" dirty="0">
                <a:solidFill>
                  <a:srgbClr val="0070C0"/>
                </a:solidFill>
                <a:latin typeface="Arial" charset="0"/>
              </a:rPr>
              <a:t>ЕТКС, ЕКДС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774" y="2121335"/>
            <a:ext cx="1489710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4050" b="1" dirty="0">
                <a:solidFill>
                  <a:srgbClr val="0070C0"/>
                </a:solidFill>
                <a:latin typeface="Arial" charset="0"/>
              </a:rPr>
              <a:t>ОКЗ</a:t>
            </a:r>
            <a:endParaRPr lang="ru-RU" sz="45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82756" y="1655695"/>
            <a:ext cx="162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7200" b="1" dirty="0">
                <a:solidFill>
                  <a:srgbClr val="00B050"/>
                </a:solidFill>
                <a:latin typeface="Arial" charset="0"/>
              </a:rPr>
              <a:t>ПС</a:t>
            </a:r>
            <a:endParaRPr lang="ru-RU" sz="3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922" y="2887111"/>
            <a:ext cx="3036160" cy="38820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400" b="1" dirty="0">
                <a:latin typeface="Arial" charset="0"/>
              </a:rPr>
              <a:t>Тарифные разряды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400" b="1" dirty="0">
                <a:latin typeface="Arial" charset="0"/>
              </a:rPr>
              <a:t>Нет единства в принципах описания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400" b="1" dirty="0">
                <a:latin typeface="Arial" charset="0"/>
              </a:rPr>
              <a:t>Не отражают современных требований</a:t>
            </a:r>
          </a:p>
          <a:p>
            <a:pPr eaLnBrk="1" hangingPunct="1">
              <a:lnSpc>
                <a:spcPct val="80000"/>
              </a:lnSpc>
              <a:spcBef>
                <a:spcPts val="900"/>
              </a:spcBef>
            </a:pPr>
            <a:r>
              <a:rPr lang="ru-RU" sz="2400" b="1" dirty="0">
                <a:latin typeface="Arial" charset="0"/>
              </a:rPr>
              <a:t>Критерии: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1800" b="1" dirty="0">
                <a:latin typeface="Arial" charset="0"/>
              </a:rPr>
              <a:t>уровень образования;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1800" b="1" dirty="0">
                <a:latin typeface="Arial" charset="0"/>
              </a:rPr>
              <a:t>стаж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172546" y="2887111"/>
            <a:ext cx="2632336" cy="38820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defPPr>
              <a:defRPr lang="ru-RU"/>
            </a:defPPr>
            <a:lvl1pPr indent="0">
              <a:spcBef>
                <a:spcPct val="50000"/>
              </a:spcBef>
              <a:defRPr sz="2400" b="1">
                <a:latin typeface="Arial" charset="0"/>
              </a:defRPr>
            </a:lvl1pPr>
            <a:lvl2pPr marL="742950" indent="-285750" eaLnBrk="0" hangingPunct="0">
              <a:defRPr sz="1400">
                <a:latin typeface="Verdana" pitchFamily="34" charset="0"/>
              </a:defRPr>
            </a:lvl2pPr>
            <a:lvl3pPr marL="1143000" indent="-228600" eaLnBrk="0" hangingPunct="0">
              <a:defRPr sz="1400">
                <a:latin typeface="Verdana" pitchFamily="34" charset="0"/>
              </a:defRPr>
            </a:lvl3pPr>
            <a:lvl4pPr marL="1600200" indent="-228600" eaLnBrk="0" hangingPunct="0">
              <a:defRPr sz="1400">
                <a:latin typeface="Verdana" pitchFamily="34" charset="0"/>
              </a:defRPr>
            </a:lvl4pPr>
            <a:lvl5pPr marL="2057400" indent="-228600" eaLnBrk="0" hangingPunct="0">
              <a:defRPr sz="1400"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9pPr>
          </a:lstStyle>
          <a:p>
            <a:r>
              <a:rPr lang="ru-RU" dirty="0"/>
              <a:t>Характеристики разного уровня обобщенности </a:t>
            </a:r>
          </a:p>
          <a:p>
            <a:r>
              <a:rPr lang="ru-RU" dirty="0"/>
              <a:t>Неполнота описания </a:t>
            </a:r>
          </a:p>
          <a:p>
            <a:r>
              <a:rPr lang="ru-RU" dirty="0"/>
              <a:t>Не отражает современных требований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871810" y="2887111"/>
            <a:ext cx="3193891" cy="38820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Единые принципы описания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Системность описания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Критерии – качественные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характеристики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0" indent="0" eaLnBrk="1" hangingPunct="1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результирующая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образования и профессионального опыта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314912" y="1425863"/>
            <a:ext cx="25700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4000" b="1" dirty="0">
                <a:solidFill>
                  <a:srgbClr val="C00000"/>
                </a:solidFill>
                <a:latin typeface="Arial" charset="0"/>
              </a:rPr>
              <a:t>АНАЛИЗ</a:t>
            </a: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 rot="16200000">
            <a:off x="2484833" y="-402962"/>
            <a:ext cx="305594" cy="5164890"/>
          </a:xfrm>
          <a:prstGeom prst="rightBrace">
            <a:avLst>
              <a:gd name="adj1" fmla="val 60000"/>
              <a:gd name="adj2" fmla="val 50000"/>
            </a:avLst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14" name="TextBox 13"/>
          <p:cNvSpPr txBox="1"/>
          <p:nvPr/>
        </p:nvSpPr>
        <p:spPr>
          <a:xfrm>
            <a:off x="44043" y="44624"/>
            <a:ext cx="9021658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нормативы</a:t>
            </a:r>
            <a:endParaRPr lang="ru-RU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5871810" y="1355611"/>
            <a:ext cx="0" cy="5502389"/>
          </a:xfrm>
          <a:prstGeom prst="line">
            <a:avLst/>
          </a:prstGeom>
          <a:ln w="76200">
            <a:solidFill>
              <a:srgbClr val="FE83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5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7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75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uiExpand="1" build="p" animBg="1"/>
      <p:bldP spid="10" grpId="0" uiExpand="1" build="p" animBg="1"/>
      <p:bldP spid="11" grpId="0" uiExpand="1" build="p" animBg="1"/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32240" y="1484784"/>
            <a:ext cx="2333176" cy="9297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 anchorCtr="1">
            <a:noAutofit/>
          </a:bodyPr>
          <a:lstStyle>
            <a:defPPr>
              <a:defRPr lang="ru-RU"/>
            </a:defPPr>
            <a:lvl1pPr>
              <a:defRPr sz="3600">
                <a:solidFill>
                  <a:srgbClr val="00B0F0"/>
                </a:solidFill>
              </a:defRPr>
            </a:lvl1pPr>
          </a:lstStyle>
          <a:p>
            <a:pPr algn="ctr"/>
            <a:r>
              <a:rPr lang="ru-RU" sz="2700" b="1" dirty="0">
                <a:solidFill>
                  <a:srgbClr val="0070C0"/>
                </a:solidFill>
              </a:rPr>
              <a:t>Проектирует</a:t>
            </a:r>
            <a:r>
              <a:rPr lang="ru-RU" sz="2700" dirty="0">
                <a:solidFill>
                  <a:srgbClr val="0070C0"/>
                </a:solidFill>
              </a:rPr>
              <a:t> технологии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61713" y="3248181"/>
            <a:ext cx="2410279" cy="10449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 anchorCtr="1">
            <a:no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defRPr sz="2700">
                <a:solidFill>
                  <a:srgbClr val="0070C0"/>
                </a:solidFill>
              </a:defRPr>
            </a:lvl1pPr>
          </a:lstStyle>
          <a:p>
            <a:r>
              <a:rPr lang="ru-RU" dirty="0"/>
              <a:t>Использует </a:t>
            </a:r>
            <a:r>
              <a:rPr lang="ru-RU" b="1" dirty="0"/>
              <a:t>сложное</a:t>
            </a:r>
            <a:r>
              <a:rPr lang="ru-RU" dirty="0"/>
              <a:t> оборудование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0232" y="5033572"/>
            <a:ext cx="2367870" cy="9877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 anchorCtr="1">
            <a:noAutofit/>
          </a:bodyPr>
          <a:lstStyle>
            <a:defPPr>
              <a:defRPr lang="ru-RU"/>
            </a:defPPr>
            <a:lvl1pPr>
              <a:defRPr sz="3600">
                <a:solidFill>
                  <a:srgbClr val="0070C0"/>
                </a:solidFill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2700" dirty="0"/>
              <a:t>Использует </a:t>
            </a:r>
            <a:r>
              <a:rPr lang="ru-RU" sz="2700" b="1" dirty="0"/>
              <a:t>простое</a:t>
            </a:r>
            <a:r>
              <a:rPr lang="ru-RU" sz="2700" dirty="0"/>
              <a:t> оборудование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796" y="3284984"/>
            <a:ext cx="2398083" cy="9835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defRPr sz="27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b="1" dirty="0"/>
              <a:t>Планирует</a:t>
            </a:r>
            <a:r>
              <a:rPr lang="ru-RU" dirty="0"/>
              <a:t> и выполняет свою работу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705" y="5037749"/>
            <a:ext cx="2398083" cy="9835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Выполняет работу </a:t>
            </a:r>
          </a:p>
          <a:p>
            <a:pPr algn="ctr">
              <a:lnSpc>
                <a:spcPct val="70000"/>
              </a:lnSpc>
            </a:pP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по инструкции</a:t>
            </a:r>
          </a:p>
        </p:txBody>
      </p:sp>
      <p:pic>
        <p:nvPicPr>
          <p:cNvPr id="23" name="Рисунок 2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76" y="1412928"/>
            <a:ext cx="810348" cy="1368000"/>
          </a:xfrm>
          <a:prstGeom prst="rect">
            <a:avLst/>
          </a:prstGeom>
        </p:spPr>
      </p:pic>
      <p:pic>
        <p:nvPicPr>
          <p:cNvPr id="18" name="Рисунок 1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014" y="3069144"/>
            <a:ext cx="1368000" cy="1656000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6669360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876175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1328" y="3075975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797" y="1509357"/>
            <a:ext cx="2398083" cy="9835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defRPr sz="27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Назначает </a:t>
            </a:r>
            <a:r>
              <a:rPr lang="ru-RU" b="0" dirty="0"/>
              <a:t>работы подчиненным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37" y="4963370"/>
            <a:ext cx="937043" cy="1332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043" y="44624"/>
            <a:ext cx="9036496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8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уровни</a:t>
            </a:r>
            <a:endParaRPr lang="ru-RU" sz="8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496" y="6095037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Низкоквалифицированный рабочий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44043" y="4293096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Высококвалифицированный рабочий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72957" y="2566645"/>
            <a:ext cx="2483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/>
              <a:t>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413999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0" grpId="0" animBg="1"/>
      <p:bldP spid="14" grpId="0" animBg="1"/>
      <p:bldP spid="13" grpId="0" animBg="1"/>
      <p:bldP spid="19" grpId="0" animBg="1"/>
      <p:bldP spid="6" grpId="0"/>
      <p:bldP spid="27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6748383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100311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0" y="5452239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0" y="4876175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4221088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3573016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0" y="3003967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0" y="2427903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0" y="1851839"/>
            <a:ext cx="9144000" cy="64993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-58113" y="6120879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64329" y="5472807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45499" y="4824735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58113" y="4248671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58113" y="3645024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58113" y="3024535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6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58113" y="2448471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45498" y="1844824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8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25578" y="1296343"/>
            <a:ext cx="40139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9</a:t>
            </a:r>
            <a:endParaRPr lang="ru-RU" sz="405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70" y="5157192"/>
            <a:ext cx="1426236" cy="1566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21" y="4649548"/>
            <a:ext cx="1383104" cy="138310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724" y="3348216"/>
            <a:ext cx="1431238" cy="2025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85" y="3042152"/>
            <a:ext cx="1381346" cy="1755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76" y="1935959"/>
            <a:ext cx="876367" cy="15573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3" y="2234703"/>
            <a:ext cx="1510060" cy="188098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4" name="Прямоугольник 23"/>
          <p:cNvSpPr/>
          <p:nvPr/>
        </p:nvSpPr>
        <p:spPr>
          <a:xfrm>
            <a:off x="508625" y="3793685"/>
            <a:ext cx="204715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Мастер, ВКРС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1270" y="3092494"/>
            <a:ext cx="2423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Техник, технолог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4043" y="44624"/>
            <a:ext cx="9036496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8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уровни</a:t>
            </a:r>
            <a:endParaRPr lang="ru-RU" sz="8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1465" y="4386482"/>
            <a:ext cx="1511211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Рабочий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6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4499992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82" name="Line 20"/>
          <p:cNvSpPr>
            <a:spLocks noChangeShapeType="1"/>
          </p:cNvSpPr>
          <p:nvPr/>
        </p:nvSpPr>
        <p:spPr bwMode="auto">
          <a:xfrm>
            <a:off x="2699792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155720" name="AutoShape 72" descr="Широкий диагональный 2"/>
          <p:cNvSpPr>
            <a:spLocks noChangeArrowheads="1"/>
          </p:cNvSpPr>
          <p:nvPr/>
        </p:nvSpPr>
        <p:spPr bwMode="auto">
          <a:xfrm flipV="1">
            <a:off x="5292080" y="1556930"/>
            <a:ext cx="3096000" cy="1764000"/>
          </a:xfrm>
          <a:prstGeom prst="rtTriangle">
            <a:avLst/>
          </a:prstGeom>
          <a:pattFill prst="wdUpDiag">
            <a:fgClr>
              <a:srgbClr val="FF66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684367"/>
            <a:ext cx="282450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774162" y="1518848"/>
            <a:ext cx="8036008" cy="5166492"/>
            <a:chOff x="470" y="1006"/>
            <a:chExt cx="4699" cy="3625"/>
          </a:xfrm>
        </p:grpSpPr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963" y="1266"/>
              <a:ext cx="4134" cy="2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>
              <a:off x="719" y="3938"/>
              <a:ext cx="4234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710" y="3609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>
              <a:off x="719" y="3305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712" y="2955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710" y="2616"/>
              <a:ext cx="42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712" y="2295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4" name="Line 16"/>
            <p:cNvSpPr>
              <a:spLocks noChangeShapeType="1"/>
            </p:cNvSpPr>
            <p:nvPr/>
          </p:nvSpPr>
          <p:spPr bwMode="auto">
            <a:xfrm>
              <a:off x="712" y="1655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719" y="1323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>
              <a:off x="719" y="1032"/>
              <a:ext cx="42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 flipH="1">
              <a:off x="719" y="1008"/>
              <a:ext cx="0" cy="293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1158" y="1020"/>
              <a:ext cx="0" cy="29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58408" name="Freeform 40"/>
            <p:cNvSpPr>
              <a:spLocks/>
            </p:cNvSpPr>
            <p:nvPr/>
          </p:nvSpPr>
          <p:spPr bwMode="auto">
            <a:xfrm>
              <a:off x="719" y="1023"/>
              <a:ext cx="4210" cy="2905"/>
            </a:xfrm>
            <a:custGeom>
              <a:avLst/>
              <a:gdLst>
                <a:gd name="T0" fmla="*/ 0 w 372"/>
                <a:gd name="T1" fmla="*/ 272 h 272"/>
                <a:gd name="T2" fmla="*/ 21 w 372"/>
                <a:gd name="T3" fmla="*/ 257 h 272"/>
                <a:gd name="T4" fmla="*/ 41 w 372"/>
                <a:gd name="T5" fmla="*/ 242 h 272"/>
                <a:gd name="T6" fmla="*/ 62 w 372"/>
                <a:gd name="T7" fmla="*/ 227 h 272"/>
                <a:gd name="T8" fmla="*/ 83 w 372"/>
                <a:gd name="T9" fmla="*/ 212 h 272"/>
                <a:gd name="T10" fmla="*/ 103 w 372"/>
                <a:gd name="T11" fmla="*/ 196 h 272"/>
                <a:gd name="T12" fmla="*/ 124 w 372"/>
                <a:gd name="T13" fmla="*/ 181 h 272"/>
                <a:gd name="T14" fmla="*/ 145 w 372"/>
                <a:gd name="T15" fmla="*/ 166 h 272"/>
                <a:gd name="T16" fmla="*/ 165 w 372"/>
                <a:gd name="T17" fmla="*/ 151 h 272"/>
                <a:gd name="T18" fmla="*/ 186 w 372"/>
                <a:gd name="T19" fmla="*/ 136 h 272"/>
                <a:gd name="T20" fmla="*/ 207 w 372"/>
                <a:gd name="T21" fmla="*/ 121 h 272"/>
                <a:gd name="T22" fmla="*/ 227 w 372"/>
                <a:gd name="T23" fmla="*/ 106 h 272"/>
                <a:gd name="T24" fmla="*/ 248 w 372"/>
                <a:gd name="T25" fmla="*/ 91 h 272"/>
                <a:gd name="T26" fmla="*/ 269 w 372"/>
                <a:gd name="T27" fmla="*/ 76 h 272"/>
                <a:gd name="T28" fmla="*/ 289 w 372"/>
                <a:gd name="T29" fmla="*/ 60 h 272"/>
                <a:gd name="T30" fmla="*/ 310 w 372"/>
                <a:gd name="T31" fmla="*/ 45 h 272"/>
                <a:gd name="T32" fmla="*/ 331 w 372"/>
                <a:gd name="T33" fmla="*/ 30 h 272"/>
                <a:gd name="T34" fmla="*/ 351 w 372"/>
                <a:gd name="T35" fmla="*/ 15 h 272"/>
                <a:gd name="T36" fmla="*/ 372 w 372"/>
                <a:gd name="T37" fmla="*/ 0 h 2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2"/>
                <a:gd name="T58" fmla="*/ 0 h 272"/>
                <a:gd name="T59" fmla="*/ 372 w 372"/>
                <a:gd name="T60" fmla="*/ 272 h 2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2" h="272">
                  <a:moveTo>
                    <a:pt x="0" y="272"/>
                  </a:moveTo>
                  <a:lnTo>
                    <a:pt x="21" y="257"/>
                  </a:lnTo>
                  <a:lnTo>
                    <a:pt x="41" y="242"/>
                  </a:lnTo>
                  <a:lnTo>
                    <a:pt x="62" y="227"/>
                  </a:lnTo>
                  <a:lnTo>
                    <a:pt x="83" y="212"/>
                  </a:lnTo>
                  <a:lnTo>
                    <a:pt x="103" y="196"/>
                  </a:lnTo>
                  <a:lnTo>
                    <a:pt x="124" y="181"/>
                  </a:lnTo>
                  <a:lnTo>
                    <a:pt x="145" y="166"/>
                  </a:lnTo>
                  <a:lnTo>
                    <a:pt x="165" y="151"/>
                  </a:lnTo>
                  <a:lnTo>
                    <a:pt x="186" y="136"/>
                  </a:lnTo>
                  <a:lnTo>
                    <a:pt x="207" y="121"/>
                  </a:lnTo>
                  <a:lnTo>
                    <a:pt x="227" y="106"/>
                  </a:lnTo>
                  <a:lnTo>
                    <a:pt x="248" y="91"/>
                  </a:lnTo>
                  <a:lnTo>
                    <a:pt x="269" y="76"/>
                  </a:lnTo>
                  <a:lnTo>
                    <a:pt x="289" y="60"/>
                  </a:lnTo>
                  <a:lnTo>
                    <a:pt x="310" y="45"/>
                  </a:lnTo>
                  <a:lnTo>
                    <a:pt x="331" y="30"/>
                  </a:lnTo>
                  <a:lnTo>
                    <a:pt x="351" y="15"/>
                  </a:lnTo>
                  <a:lnTo>
                    <a:pt x="372" y="0"/>
                  </a:lnTo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09" name="Freeform 41"/>
            <p:cNvSpPr>
              <a:spLocks/>
            </p:cNvSpPr>
            <p:nvPr/>
          </p:nvSpPr>
          <p:spPr bwMode="auto">
            <a:xfrm>
              <a:off x="1122" y="3596"/>
              <a:ext cx="66" cy="52"/>
            </a:xfrm>
            <a:custGeom>
              <a:avLst/>
              <a:gdLst>
                <a:gd name="T0" fmla="*/ 30 w 61"/>
                <a:gd name="T1" fmla="*/ 0 h 49"/>
                <a:gd name="T2" fmla="*/ 61 w 61"/>
                <a:gd name="T3" fmla="*/ 25 h 49"/>
                <a:gd name="T4" fmla="*/ 30 w 61"/>
                <a:gd name="T5" fmla="*/ 49 h 49"/>
                <a:gd name="T6" fmla="*/ 0 w 61"/>
                <a:gd name="T7" fmla="*/ 25 h 49"/>
                <a:gd name="T8" fmla="*/ 30 w 61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49"/>
                <a:gd name="T17" fmla="*/ 61 w 61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49">
                  <a:moveTo>
                    <a:pt x="30" y="0"/>
                  </a:moveTo>
                  <a:lnTo>
                    <a:pt x="61" y="25"/>
                  </a:lnTo>
                  <a:lnTo>
                    <a:pt x="30" y="49"/>
                  </a:lnTo>
                  <a:lnTo>
                    <a:pt x="0" y="25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0" name="Freeform 42"/>
            <p:cNvSpPr>
              <a:spLocks/>
            </p:cNvSpPr>
            <p:nvPr/>
          </p:nvSpPr>
          <p:spPr bwMode="auto">
            <a:xfrm>
              <a:off x="1558" y="3306"/>
              <a:ext cx="68" cy="51"/>
            </a:xfrm>
            <a:custGeom>
              <a:avLst/>
              <a:gdLst>
                <a:gd name="T0" fmla="*/ 31 w 62"/>
                <a:gd name="T1" fmla="*/ 0 h 49"/>
                <a:gd name="T2" fmla="*/ 62 w 62"/>
                <a:gd name="T3" fmla="*/ 24 h 49"/>
                <a:gd name="T4" fmla="*/ 31 w 62"/>
                <a:gd name="T5" fmla="*/ 49 h 49"/>
                <a:gd name="T6" fmla="*/ 0 w 62"/>
                <a:gd name="T7" fmla="*/ 24 h 49"/>
                <a:gd name="T8" fmla="*/ 31 w 6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49"/>
                <a:gd name="T17" fmla="*/ 62 w 6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49">
                  <a:moveTo>
                    <a:pt x="31" y="0"/>
                  </a:moveTo>
                  <a:lnTo>
                    <a:pt x="62" y="24"/>
                  </a:lnTo>
                  <a:lnTo>
                    <a:pt x="31" y="49"/>
                  </a:lnTo>
                  <a:lnTo>
                    <a:pt x="0" y="24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1" name="Freeform 43"/>
            <p:cNvSpPr>
              <a:spLocks/>
            </p:cNvSpPr>
            <p:nvPr/>
          </p:nvSpPr>
          <p:spPr bwMode="auto">
            <a:xfrm>
              <a:off x="2059" y="2934"/>
              <a:ext cx="68" cy="50"/>
            </a:xfrm>
            <a:custGeom>
              <a:avLst/>
              <a:gdLst>
                <a:gd name="T0" fmla="*/ 31 w 62"/>
                <a:gd name="T1" fmla="*/ 0 h 48"/>
                <a:gd name="T2" fmla="*/ 62 w 62"/>
                <a:gd name="T3" fmla="*/ 24 h 48"/>
                <a:gd name="T4" fmla="*/ 31 w 62"/>
                <a:gd name="T5" fmla="*/ 48 h 48"/>
                <a:gd name="T6" fmla="*/ 0 w 62"/>
                <a:gd name="T7" fmla="*/ 24 h 48"/>
                <a:gd name="T8" fmla="*/ 31 w 62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48"/>
                <a:gd name="T17" fmla="*/ 62 w 6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48">
                  <a:moveTo>
                    <a:pt x="31" y="0"/>
                  </a:moveTo>
                  <a:lnTo>
                    <a:pt x="62" y="24"/>
                  </a:lnTo>
                  <a:lnTo>
                    <a:pt x="31" y="48"/>
                  </a:lnTo>
                  <a:lnTo>
                    <a:pt x="0" y="24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auto">
            <a:xfrm>
              <a:off x="2601" y="2581"/>
              <a:ext cx="66" cy="51"/>
            </a:xfrm>
            <a:custGeom>
              <a:avLst/>
              <a:gdLst>
                <a:gd name="T0" fmla="*/ 31 w 61"/>
                <a:gd name="T1" fmla="*/ 0 h 49"/>
                <a:gd name="T2" fmla="*/ 61 w 61"/>
                <a:gd name="T3" fmla="*/ 25 h 49"/>
                <a:gd name="T4" fmla="*/ 31 w 61"/>
                <a:gd name="T5" fmla="*/ 49 h 49"/>
                <a:gd name="T6" fmla="*/ 0 w 61"/>
                <a:gd name="T7" fmla="*/ 25 h 49"/>
                <a:gd name="T8" fmla="*/ 31 w 61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49"/>
                <a:gd name="T17" fmla="*/ 61 w 61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49">
                  <a:moveTo>
                    <a:pt x="31" y="0"/>
                  </a:moveTo>
                  <a:lnTo>
                    <a:pt x="61" y="25"/>
                  </a:lnTo>
                  <a:lnTo>
                    <a:pt x="31" y="49"/>
                  </a:lnTo>
                  <a:lnTo>
                    <a:pt x="0" y="25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3" name="Freeform 45"/>
            <p:cNvSpPr>
              <a:spLocks/>
            </p:cNvSpPr>
            <p:nvPr/>
          </p:nvSpPr>
          <p:spPr bwMode="auto">
            <a:xfrm>
              <a:off x="3086" y="2266"/>
              <a:ext cx="68" cy="51"/>
            </a:xfrm>
            <a:custGeom>
              <a:avLst/>
              <a:gdLst>
                <a:gd name="T0" fmla="*/ 31 w 62"/>
                <a:gd name="T1" fmla="*/ 0 h 49"/>
                <a:gd name="T2" fmla="*/ 62 w 62"/>
                <a:gd name="T3" fmla="*/ 25 h 49"/>
                <a:gd name="T4" fmla="*/ 31 w 62"/>
                <a:gd name="T5" fmla="*/ 49 h 49"/>
                <a:gd name="T6" fmla="*/ 0 w 62"/>
                <a:gd name="T7" fmla="*/ 25 h 49"/>
                <a:gd name="T8" fmla="*/ 31 w 6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49"/>
                <a:gd name="T17" fmla="*/ 62 w 6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49">
                  <a:moveTo>
                    <a:pt x="31" y="0"/>
                  </a:moveTo>
                  <a:lnTo>
                    <a:pt x="62" y="25"/>
                  </a:lnTo>
                  <a:lnTo>
                    <a:pt x="31" y="49"/>
                  </a:lnTo>
                  <a:lnTo>
                    <a:pt x="0" y="25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4" name="Freeform 46"/>
            <p:cNvSpPr>
              <a:spLocks/>
            </p:cNvSpPr>
            <p:nvPr/>
          </p:nvSpPr>
          <p:spPr bwMode="auto">
            <a:xfrm>
              <a:off x="3507" y="1962"/>
              <a:ext cx="68" cy="52"/>
            </a:xfrm>
            <a:custGeom>
              <a:avLst/>
              <a:gdLst>
                <a:gd name="T0" fmla="*/ 31 w 62"/>
                <a:gd name="T1" fmla="*/ 0 h 49"/>
                <a:gd name="T2" fmla="*/ 62 w 62"/>
                <a:gd name="T3" fmla="*/ 24 h 49"/>
                <a:gd name="T4" fmla="*/ 31 w 62"/>
                <a:gd name="T5" fmla="*/ 49 h 49"/>
                <a:gd name="T6" fmla="*/ 0 w 62"/>
                <a:gd name="T7" fmla="*/ 24 h 49"/>
                <a:gd name="T8" fmla="*/ 31 w 62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49"/>
                <a:gd name="T17" fmla="*/ 62 w 62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49">
                  <a:moveTo>
                    <a:pt x="31" y="0"/>
                  </a:moveTo>
                  <a:lnTo>
                    <a:pt x="62" y="24"/>
                  </a:lnTo>
                  <a:lnTo>
                    <a:pt x="31" y="49"/>
                  </a:lnTo>
                  <a:lnTo>
                    <a:pt x="0" y="24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3930" y="1639"/>
              <a:ext cx="66" cy="50"/>
            </a:xfrm>
            <a:custGeom>
              <a:avLst/>
              <a:gdLst>
                <a:gd name="T0" fmla="*/ 31 w 61"/>
                <a:gd name="T1" fmla="*/ 0 h 48"/>
                <a:gd name="T2" fmla="*/ 61 w 61"/>
                <a:gd name="T3" fmla="*/ 24 h 48"/>
                <a:gd name="T4" fmla="*/ 31 w 61"/>
                <a:gd name="T5" fmla="*/ 48 h 48"/>
                <a:gd name="T6" fmla="*/ 0 w 61"/>
                <a:gd name="T7" fmla="*/ 24 h 48"/>
                <a:gd name="T8" fmla="*/ 31 w 61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48"/>
                <a:gd name="T17" fmla="*/ 61 w 61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48">
                  <a:moveTo>
                    <a:pt x="31" y="0"/>
                  </a:moveTo>
                  <a:lnTo>
                    <a:pt x="61" y="24"/>
                  </a:lnTo>
                  <a:lnTo>
                    <a:pt x="31" y="48"/>
                  </a:lnTo>
                  <a:lnTo>
                    <a:pt x="0" y="24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6" name="Freeform 48"/>
            <p:cNvSpPr>
              <a:spLocks/>
            </p:cNvSpPr>
            <p:nvPr/>
          </p:nvSpPr>
          <p:spPr bwMode="auto">
            <a:xfrm>
              <a:off x="4384" y="1334"/>
              <a:ext cx="66" cy="52"/>
            </a:xfrm>
            <a:custGeom>
              <a:avLst/>
              <a:gdLst>
                <a:gd name="T0" fmla="*/ 30 w 61"/>
                <a:gd name="T1" fmla="*/ 0 h 49"/>
                <a:gd name="T2" fmla="*/ 61 w 61"/>
                <a:gd name="T3" fmla="*/ 25 h 49"/>
                <a:gd name="T4" fmla="*/ 30 w 61"/>
                <a:gd name="T5" fmla="*/ 49 h 49"/>
                <a:gd name="T6" fmla="*/ 0 w 61"/>
                <a:gd name="T7" fmla="*/ 25 h 49"/>
                <a:gd name="T8" fmla="*/ 30 w 61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49"/>
                <a:gd name="T17" fmla="*/ 61 w 61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49">
                  <a:moveTo>
                    <a:pt x="30" y="0"/>
                  </a:moveTo>
                  <a:lnTo>
                    <a:pt x="61" y="25"/>
                  </a:lnTo>
                  <a:lnTo>
                    <a:pt x="30" y="49"/>
                  </a:lnTo>
                  <a:lnTo>
                    <a:pt x="0" y="25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17" name="Freeform 49"/>
            <p:cNvSpPr>
              <a:spLocks/>
            </p:cNvSpPr>
            <p:nvPr/>
          </p:nvSpPr>
          <p:spPr bwMode="auto">
            <a:xfrm>
              <a:off x="4858" y="1006"/>
              <a:ext cx="66" cy="51"/>
            </a:xfrm>
            <a:custGeom>
              <a:avLst/>
              <a:gdLst>
                <a:gd name="T0" fmla="*/ 30 w 61"/>
                <a:gd name="T1" fmla="*/ 0 h 49"/>
                <a:gd name="T2" fmla="*/ 61 w 61"/>
                <a:gd name="T3" fmla="*/ 24 h 49"/>
                <a:gd name="T4" fmla="*/ 30 w 61"/>
                <a:gd name="T5" fmla="*/ 49 h 49"/>
                <a:gd name="T6" fmla="*/ 0 w 61"/>
                <a:gd name="T7" fmla="*/ 24 h 49"/>
                <a:gd name="T8" fmla="*/ 30 w 61"/>
                <a:gd name="T9" fmla="*/ 0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49"/>
                <a:gd name="T17" fmla="*/ 61 w 61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49">
                  <a:moveTo>
                    <a:pt x="30" y="0"/>
                  </a:moveTo>
                  <a:lnTo>
                    <a:pt x="61" y="24"/>
                  </a:lnTo>
                  <a:lnTo>
                    <a:pt x="30" y="49"/>
                  </a:lnTo>
                  <a:lnTo>
                    <a:pt x="0" y="24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ru-RU" sz="2400">
                <a:latin typeface="Verdana" pitchFamily="34" charset="0"/>
              </a:endParaRPr>
            </a:p>
          </p:txBody>
        </p:sp>
        <p:sp>
          <p:nvSpPr>
            <p:cNvPr id="58420" name="Rectangle 52"/>
            <p:cNvSpPr>
              <a:spLocks noChangeArrowheads="1"/>
            </p:cNvSpPr>
            <p:nvPr/>
          </p:nvSpPr>
          <p:spPr bwMode="auto">
            <a:xfrm>
              <a:off x="470" y="3581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1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21" name="Rectangle 53"/>
            <p:cNvSpPr>
              <a:spLocks noChangeArrowheads="1"/>
            </p:cNvSpPr>
            <p:nvPr/>
          </p:nvSpPr>
          <p:spPr bwMode="auto">
            <a:xfrm>
              <a:off x="474" y="3264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2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22" name="Rectangle 54"/>
            <p:cNvSpPr>
              <a:spLocks noChangeArrowheads="1"/>
            </p:cNvSpPr>
            <p:nvPr/>
          </p:nvSpPr>
          <p:spPr bwMode="auto">
            <a:xfrm>
              <a:off x="470" y="2928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3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23" name="Rectangle 55"/>
            <p:cNvSpPr>
              <a:spLocks noChangeArrowheads="1"/>
            </p:cNvSpPr>
            <p:nvPr/>
          </p:nvSpPr>
          <p:spPr bwMode="auto">
            <a:xfrm>
              <a:off x="470" y="2580"/>
              <a:ext cx="12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B0F0"/>
                  </a:solidFill>
                </a:rPr>
                <a:t>4</a:t>
              </a:r>
              <a:endParaRPr lang="ru-RU" sz="3200" b="1" dirty="0">
                <a:solidFill>
                  <a:srgbClr val="00B0F0"/>
                </a:solidFill>
                <a:latin typeface="Times New Roman" pitchFamily="18" charset="0"/>
              </a:endParaRPr>
            </a:p>
          </p:txBody>
        </p:sp>
        <p:sp>
          <p:nvSpPr>
            <p:cNvPr id="58424" name="Rectangle 56"/>
            <p:cNvSpPr>
              <a:spLocks noChangeArrowheads="1"/>
            </p:cNvSpPr>
            <p:nvPr/>
          </p:nvSpPr>
          <p:spPr bwMode="auto">
            <a:xfrm>
              <a:off x="470" y="2244"/>
              <a:ext cx="12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70C0"/>
                  </a:solidFill>
                </a:rPr>
                <a:t>5</a:t>
              </a:r>
              <a:endParaRPr lang="ru-RU" sz="3200" b="1" dirty="0">
                <a:solidFill>
                  <a:srgbClr val="0070C0"/>
                </a:solidFill>
                <a:latin typeface="Times New Roman" pitchFamily="18" charset="0"/>
              </a:endParaRPr>
            </a:p>
          </p:txBody>
        </p:sp>
        <p:sp>
          <p:nvSpPr>
            <p:cNvPr id="58425" name="Rectangle 57"/>
            <p:cNvSpPr>
              <a:spLocks noChangeArrowheads="1"/>
            </p:cNvSpPr>
            <p:nvPr/>
          </p:nvSpPr>
          <p:spPr bwMode="auto">
            <a:xfrm>
              <a:off x="475" y="1935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6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26" name="Rectangle 58"/>
            <p:cNvSpPr>
              <a:spLocks noChangeArrowheads="1"/>
            </p:cNvSpPr>
            <p:nvPr/>
          </p:nvSpPr>
          <p:spPr bwMode="auto">
            <a:xfrm>
              <a:off x="474" y="1599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7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27" name="Rectangle 59"/>
            <p:cNvSpPr>
              <a:spLocks noChangeArrowheads="1"/>
            </p:cNvSpPr>
            <p:nvPr/>
          </p:nvSpPr>
          <p:spPr bwMode="auto">
            <a:xfrm>
              <a:off x="478" y="1309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8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28" name="Rectangle 60"/>
            <p:cNvSpPr>
              <a:spLocks noChangeArrowheads="1"/>
            </p:cNvSpPr>
            <p:nvPr/>
          </p:nvSpPr>
          <p:spPr bwMode="auto">
            <a:xfrm>
              <a:off x="483" y="1007"/>
              <a:ext cx="12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</a:rPr>
                <a:t>9</a:t>
              </a:r>
              <a:endParaRPr lang="ru-RU" sz="3200" b="1" dirty="0">
                <a:latin typeface="Times New Roman" pitchFamily="18" charset="0"/>
              </a:endParaRPr>
            </a:p>
          </p:txBody>
        </p:sp>
        <p:sp>
          <p:nvSpPr>
            <p:cNvPr id="58431" name="Rectangle 63"/>
            <p:cNvSpPr>
              <a:spLocks noChangeArrowheads="1"/>
            </p:cNvSpPr>
            <p:nvPr/>
          </p:nvSpPr>
          <p:spPr bwMode="auto">
            <a:xfrm>
              <a:off x="624" y="4001"/>
              <a:ext cx="576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НОО</a:t>
              </a:r>
              <a:endParaRPr lang="ru-RU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32" name="Rectangle 64"/>
            <p:cNvSpPr>
              <a:spLocks noChangeArrowheads="1"/>
            </p:cNvSpPr>
            <p:nvPr/>
          </p:nvSpPr>
          <p:spPr bwMode="auto">
            <a:xfrm>
              <a:off x="1204" y="4001"/>
              <a:ext cx="67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ООО</a:t>
              </a:r>
            </a:p>
          </p:txBody>
        </p:sp>
        <p:sp>
          <p:nvSpPr>
            <p:cNvPr id="58433" name="Rectangle 65"/>
            <p:cNvSpPr>
              <a:spLocks noChangeArrowheads="1"/>
            </p:cNvSpPr>
            <p:nvPr/>
          </p:nvSpPr>
          <p:spPr bwMode="auto">
            <a:xfrm>
              <a:off x="1874" y="4008"/>
              <a:ext cx="565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СОО</a:t>
              </a:r>
            </a:p>
          </p:txBody>
        </p:sp>
        <p:sp>
          <p:nvSpPr>
            <p:cNvPr id="58434" name="Rectangle 66"/>
            <p:cNvSpPr>
              <a:spLocks noChangeArrowheads="1"/>
            </p:cNvSpPr>
            <p:nvPr/>
          </p:nvSpPr>
          <p:spPr bwMode="auto">
            <a:xfrm>
              <a:off x="2467" y="3963"/>
              <a:ext cx="561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СПО</a:t>
              </a:r>
            </a:p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ПКРС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35" name="Rectangle 67"/>
            <p:cNvSpPr>
              <a:spLocks noChangeArrowheads="1"/>
            </p:cNvSpPr>
            <p:nvPr/>
          </p:nvSpPr>
          <p:spPr bwMode="auto">
            <a:xfrm>
              <a:off x="4162" y="3946"/>
              <a:ext cx="373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ВО</a:t>
              </a:r>
            </a:p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С/М</a:t>
              </a:r>
            </a:p>
          </p:txBody>
        </p:sp>
        <p:sp>
          <p:nvSpPr>
            <p:cNvPr id="58437" name="Rectangle 69"/>
            <p:cNvSpPr>
              <a:spLocks noChangeArrowheads="1"/>
            </p:cNvSpPr>
            <p:nvPr/>
          </p:nvSpPr>
          <p:spPr bwMode="auto">
            <a:xfrm>
              <a:off x="3702" y="3946"/>
              <a:ext cx="373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ВО</a:t>
              </a:r>
            </a:p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Б</a:t>
              </a:r>
            </a:p>
          </p:txBody>
        </p:sp>
        <p:sp>
          <p:nvSpPr>
            <p:cNvPr id="58438" name="Rectangle 70"/>
            <p:cNvSpPr>
              <a:spLocks noChangeArrowheads="1"/>
            </p:cNvSpPr>
            <p:nvPr/>
          </p:nvSpPr>
          <p:spPr bwMode="auto">
            <a:xfrm>
              <a:off x="4580" y="3957"/>
              <a:ext cx="589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ВО</a:t>
              </a:r>
            </a:p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А/А/А/С</a:t>
              </a:r>
            </a:p>
          </p:txBody>
        </p:sp>
        <p:sp>
          <p:nvSpPr>
            <p:cNvPr id="58439" name="Rectangle 71"/>
            <p:cNvSpPr>
              <a:spLocks noChangeArrowheads="1"/>
            </p:cNvSpPr>
            <p:nvPr/>
          </p:nvSpPr>
          <p:spPr bwMode="auto">
            <a:xfrm>
              <a:off x="5042" y="3665"/>
              <a:ext cx="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ru-RU" sz="3200" b="1">
                <a:latin typeface="Times New Roman" pitchFamily="18" charset="0"/>
              </a:endParaRPr>
            </a:p>
          </p:txBody>
        </p:sp>
      </p:grpSp>
      <p:sp>
        <p:nvSpPr>
          <p:cNvPr id="155721" name="Line 73"/>
          <p:cNvSpPr>
            <a:spLocks noChangeShapeType="1"/>
          </p:cNvSpPr>
          <p:nvPr/>
        </p:nvSpPr>
        <p:spPr bwMode="auto">
          <a:xfrm flipV="1">
            <a:off x="5292080" y="1557040"/>
            <a:ext cx="0" cy="180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722" name="Line 74"/>
          <p:cNvSpPr>
            <a:spLocks noChangeShapeType="1"/>
          </p:cNvSpPr>
          <p:nvPr/>
        </p:nvSpPr>
        <p:spPr bwMode="auto">
          <a:xfrm>
            <a:off x="4499992" y="3824832"/>
            <a:ext cx="0" cy="18720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723" name="Line 75"/>
          <p:cNvSpPr>
            <a:spLocks noChangeShapeType="1"/>
          </p:cNvSpPr>
          <p:nvPr/>
        </p:nvSpPr>
        <p:spPr bwMode="auto">
          <a:xfrm>
            <a:off x="1211962" y="3813833"/>
            <a:ext cx="3276000" cy="8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37211" y="80070"/>
            <a:ext cx="9071293" cy="118869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40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4400" dirty="0"/>
              <a:t>ОБРАЗОВАНИЕ </a:t>
            </a:r>
            <a:r>
              <a:rPr lang="ru-RU" sz="4400" dirty="0" smtClean="0"/>
              <a:t>И </a:t>
            </a:r>
          </a:p>
          <a:p>
            <a:r>
              <a:rPr lang="ru-RU" sz="4400" spc="-150" dirty="0" smtClean="0"/>
              <a:t>УРОВНИ </a:t>
            </a:r>
            <a:r>
              <a:rPr lang="ru-RU" sz="4400" spc="-150" dirty="0"/>
              <a:t>КВАЛИФИКАЦИИ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62"/>
          <p:cNvSpPr>
            <a:spLocks noChangeArrowheads="1"/>
          </p:cNvSpPr>
          <p:nvPr/>
        </p:nvSpPr>
        <p:spPr bwMode="auto">
          <a:xfrm rot="16200000">
            <a:off x="-1812185" y="3713497"/>
            <a:ext cx="42276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Уровень </a:t>
            </a:r>
            <a:r>
              <a:rPr lang="ru-RU" sz="4800" b="1" dirty="0" smtClean="0">
                <a:solidFill>
                  <a:srgbClr val="0070C0"/>
                </a:solidFill>
              </a:rPr>
              <a:t>по НРК</a:t>
            </a:r>
            <a:endParaRPr lang="ru-RU" sz="4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79" name="Rectangle 61"/>
          <p:cNvSpPr>
            <a:spLocks noChangeArrowheads="1"/>
          </p:cNvSpPr>
          <p:nvPr/>
        </p:nvSpPr>
        <p:spPr bwMode="auto">
          <a:xfrm>
            <a:off x="277737" y="6289168"/>
            <a:ext cx="536114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Уровень образования</a:t>
            </a:r>
            <a:endParaRPr lang="ru-RU" sz="44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81" name="Rectangle 66"/>
          <p:cNvSpPr>
            <a:spLocks noChangeArrowheads="1"/>
          </p:cNvSpPr>
          <p:nvPr/>
        </p:nvSpPr>
        <p:spPr bwMode="auto">
          <a:xfrm>
            <a:off x="5220072" y="5733256"/>
            <a:ext cx="910711" cy="80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СПО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ПССЗ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>
            <a:off x="3563888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87" name="Line 20"/>
          <p:cNvSpPr>
            <a:spLocks noChangeShapeType="1"/>
          </p:cNvSpPr>
          <p:nvPr/>
        </p:nvSpPr>
        <p:spPr bwMode="auto">
          <a:xfrm>
            <a:off x="5292080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90" name="Line 20"/>
          <p:cNvSpPr>
            <a:spLocks noChangeShapeType="1"/>
          </p:cNvSpPr>
          <p:nvPr/>
        </p:nvSpPr>
        <p:spPr bwMode="auto">
          <a:xfrm>
            <a:off x="8388424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6732240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80" name="Line 16"/>
          <p:cNvSpPr>
            <a:spLocks noChangeShapeType="1"/>
          </p:cNvSpPr>
          <p:nvPr/>
        </p:nvSpPr>
        <p:spPr bwMode="auto">
          <a:xfrm>
            <a:off x="1187624" y="2924944"/>
            <a:ext cx="72000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91" name="Line 20"/>
          <p:cNvSpPr>
            <a:spLocks noChangeShapeType="1"/>
          </p:cNvSpPr>
          <p:nvPr/>
        </p:nvSpPr>
        <p:spPr bwMode="auto">
          <a:xfrm>
            <a:off x="6012160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89" name="Line 20"/>
          <p:cNvSpPr>
            <a:spLocks noChangeShapeType="1"/>
          </p:cNvSpPr>
          <p:nvPr/>
        </p:nvSpPr>
        <p:spPr bwMode="auto">
          <a:xfrm>
            <a:off x="7524328" y="1556792"/>
            <a:ext cx="0" cy="415884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200"/>
          </a:p>
        </p:txBody>
      </p:sp>
      <p:sp>
        <p:nvSpPr>
          <p:cNvPr id="62" name="Line 75"/>
          <p:cNvSpPr>
            <a:spLocks noChangeShapeType="1"/>
          </p:cNvSpPr>
          <p:nvPr/>
        </p:nvSpPr>
        <p:spPr bwMode="auto">
          <a:xfrm>
            <a:off x="1209165" y="3345190"/>
            <a:ext cx="4067535" cy="814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74"/>
          <p:cNvSpPr>
            <a:spLocks noChangeShapeType="1"/>
          </p:cNvSpPr>
          <p:nvPr/>
        </p:nvSpPr>
        <p:spPr bwMode="auto">
          <a:xfrm>
            <a:off x="5294834" y="3387336"/>
            <a:ext cx="0" cy="23400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268286" y="3882534"/>
            <a:ext cx="1693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00B0F0"/>
                </a:solidFill>
              </a:rPr>
              <a:t>Мастер, ВКРС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259632" y="3356992"/>
            <a:ext cx="2050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Техник, технолог</a:t>
            </a:r>
            <a:endParaRPr lang="ru-RU" sz="20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323161" y="4378689"/>
            <a:ext cx="1132041" cy="34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Рабочий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8" name="Line 75"/>
          <p:cNvSpPr>
            <a:spLocks noChangeShapeType="1"/>
          </p:cNvSpPr>
          <p:nvPr/>
        </p:nvSpPr>
        <p:spPr bwMode="auto">
          <a:xfrm>
            <a:off x="1171529" y="4302340"/>
            <a:ext cx="2378211" cy="888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584417" y="4337971"/>
            <a:ext cx="0" cy="137108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5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15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0"/>
                                        <p:tgtEl>
                                          <p:spTgt spid="1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0" grpId="0" animBg="1"/>
      <p:bldP spid="155721" grpId="0" animBg="1"/>
      <p:bldP spid="155722" grpId="0" animBg="1"/>
      <p:bldP spid="155723" grpId="0" animBg="1"/>
      <p:bldP spid="78" grpId="0"/>
      <p:bldP spid="79" grpId="0"/>
      <p:bldP spid="81" grpId="0"/>
      <p:bldP spid="62" grpId="0" animBg="1"/>
      <p:bldP spid="64" grpId="0" animBg="1"/>
      <p:bldP spid="65" grpId="0"/>
      <p:bldP spid="66" grpId="0"/>
      <p:bldP spid="67" grpId="0"/>
      <p:bldP spid="68" grpId="0" animBg="1"/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42" y="117929"/>
            <a:ext cx="9064462" cy="1089289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66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Трудовой кодекс</a:t>
            </a:r>
            <a:endParaRPr lang="ru-RU" sz="6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5359" y="1412776"/>
            <a:ext cx="9099958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1F23C3"/>
                </a:solidFill>
                <a:latin typeface="Arial" panose="020B0604020202020204" pitchFamily="34" charset="0"/>
              </a:rPr>
              <a:t>Статья 195.2. Порядок разработки и утверждения профессиональных стандартов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Порядок разработки и утверждения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профессиональных стандартов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, а также установления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тождественности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наименований должностей, профессий и специальностей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, содержащихся в едином тарифно-квалификационном справочнике работ и профессий рабочих, едином квалификационном справочнике должностей руководителей, специалистов и служащих, наименованиям должностей, профессий и специальностей, содержащимся в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профессиональных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стандартах, устанавливается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Правительством Российской Федерации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 учетом мнения Российской трехсторонней комиссии по регулированию социально-трудовых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86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2021" y="1569720"/>
            <a:ext cx="90144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1F23C3"/>
                </a:solidFill>
                <a:latin typeface="Arial" panose="020B0604020202020204" pitchFamily="34" charset="0"/>
              </a:rPr>
              <a:t>Статья 195.3. Порядок применения профессиональных стандартов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Если настоящим Кодексом, другими федеральными законами, иными нормативными правовыми актами Российской Федерации установлены требования к квалификации, необходимой работнику для выполнения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определенной трудовой функции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, профессиональные стандарты в части указанных требований </a:t>
            </a:r>
            <a:r>
              <a:rPr lang="ru-RU" sz="2400" b="1" dirty="0">
                <a:solidFill>
                  <a:srgbClr val="1F23C3"/>
                </a:solidFill>
                <a:latin typeface="Arial" panose="020B0604020202020204" pitchFamily="34" charset="0"/>
              </a:rPr>
              <a:t>обязательны для применения работодателями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Характеристики квалификации, которые содержатся в профессиональных стандартах и обязательность применения которых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не установлена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 соответствии с частью первой настоящей статьи, применяются работодателями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 качестве основы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для определения требований к квалификации работников с учетом особенностей выполняемых работниками трудовых функций, обусловленных применяемыми технологиями и принятой организацией производства и труда.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Федеральный орган исполнительной власти, осуществляющий функции по выработке государственной политики и нормативно-правовому регулированию в сфере труда, вправе давать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разъяснения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по вопросам применения профессиональных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стандартов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42" y="117929"/>
            <a:ext cx="9064462" cy="1089289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66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Трудовой кодекс</a:t>
            </a:r>
            <a:endParaRPr lang="ru-RU" sz="6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0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circleoflightnpfoundation.com/resources/TCOLFLOGO.jpg.opt881x709o0,0s881x7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2"/>
          <a:stretch/>
        </p:blipFill>
        <p:spPr bwMode="auto">
          <a:xfrm>
            <a:off x="4644008" y="3356992"/>
            <a:ext cx="4211960" cy="3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167" y="1517188"/>
            <a:ext cx="2487609" cy="14797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dirty="0" smtClean="0"/>
              <a:t>Локальные </a:t>
            </a:r>
            <a:r>
              <a:rPr lang="ru-RU" sz="2800" dirty="0"/>
              <a:t>отраслевые </a:t>
            </a:r>
          </a:p>
          <a:p>
            <a:pPr algn="ctr">
              <a:lnSpc>
                <a:spcPct val="80000"/>
              </a:lnSpc>
            </a:pPr>
            <a:r>
              <a:rPr lang="ru-RU" sz="2800" dirty="0"/>
              <a:t>системы стандартов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38218" y="1817923"/>
            <a:ext cx="3838038" cy="954107"/>
          </a:xfrm>
          <a:prstGeom prst="rect">
            <a:avLst/>
          </a:prstGeom>
          <a:solidFill>
            <a:srgbClr val="96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Общенациональная </a:t>
            </a:r>
            <a:endParaRPr lang="ru-RU" sz="2800" b="1" dirty="0"/>
          </a:p>
          <a:p>
            <a:pPr algn="ctr"/>
            <a:r>
              <a:rPr lang="ru-RU" sz="2800" b="1" dirty="0"/>
              <a:t>система </a:t>
            </a:r>
            <a:r>
              <a:rPr lang="ru-RU" sz="2800" b="1" dirty="0" smtClean="0"/>
              <a:t>квалификаций</a:t>
            </a:r>
            <a:endParaRPr lang="ru-RU" sz="28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411760" y="2073836"/>
            <a:ext cx="765897" cy="41395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Прямоугольник 8"/>
          <p:cNvSpPr/>
          <p:nvPr/>
        </p:nvSpPr>
        <p:spPr>
          <a:xfrm>
            <a:off x="69603" y="3118931"/>
            <a:ext cx="5150469" cy="13181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dirty="0" smtClean="0"/>
              <a:t>Разработка новых </a:t>
            </a:r>
            <a:r>
              <a:rPr lang="ru-RU" sz="2800" dirty="0"/>
              <a:t>подходов и методов формирования и использования </a:t>
            </a:r>
          </a:p>
          <a:p>
            <a:pPr algn="ctr">
              <a:lnSpc>
                <a:spcPct val="70000"/>
              </a:lnSpc>
            </a:pPr>
            <a:r>
              <a:rPr lang="ru-RU" sz="2800" dirty="0"/>
              <a:t>профессиональных стандартов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43113" y="4550116"/>
            <a:ext cx="3558327" cy="14711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dirty="0" smtClean="0"/>
              <a:t>Расширение круга </a:t>
            </a:r>
            <a:r>
              <a:rPr lang="ru-RU" sz="2800" dirty="0"/>
              <a:t>пользователей профессиональных стандартов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043" y="6165304"/>
            <a:ext cx="5150469" cy="523220"/>
          </a:xfrm>
          <a:prstGeom prst="rect">
            <a:avLst/>
          </a:prstGeom>
          <a:solidFill>
            <a:srgbClr val="17606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Международный обмен </a:t>
            </a:r>
            <a:r>
              <a:rPr lang="ru-RU" sz="2800" dirty="0"/>
              <a:t>опытом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042" y="44624"/>
            <a:ext cx="9064461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8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мир</a:t>
            </a:r>
            <a:endParaRPr lang="ru-RU" sz="8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811963" y="1415907"/>
            <a:ext cx="2346767" cy="299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</a:pPr>
            <a:r>
              <a:rPr lang="ru-RU" sz="2400" dirty="0" smtClean="0">
                <a:solidFill>
                  <a:srgbClr val="220195"/>
                </a:solidFill>
              </a:rPr>
              <a:t>Австралия Великобритания Германия Канада Малайзия Нидерланды Румыния</a:t>
            </a:r>
          </a:p>
          <a:p>
            <a:pPr algn="ctr">
              <a:lnSpc>
                <a:spcPct val="60000"/>
              </a:lnSpc>
            </a:pPr>
            <a:r>
              <a:rPr lang="ru-RU" sz="2400" dirty="0" smtClean="0">
                <a:solidFill>
                  <a:srgbClr val="220195"/>
                </a:solidFill>
              </a:rPr>
              <a:t>Турция</a:t>
            </a:r>
          </a:p>
          <a:p>
            <a:pPr algn="ctr">
              <a:lnSpc>
                <a:spcPct val="60000"/>
              </a:lnSpc>
            </a:pPr>
            <a:r>
              <a:rPr lang="ru-RU" sz="2400" dirty="0" smtClean="0">
                <a:solidFill>
                  <a:srgbClr val="220195"/>
                </a:solidFill>
              </a:rPr>
              <a:t>США Филиппины </a:t>
            </a:r>
            <a:endParaRPr lang="ru-RU" sz="2400" dirty="0">
              <a:solidFill>
                <a:srgbClr val="220195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ru-RU" sz="2400" dirty="0" smtClean="0">
                <a:solidFill>
                  <a:srgbClr val="220195"/>
                </a:solidFill>
              </a:rPr>
              <a:t>Чили </a:t>
            </a:r>
          </a:p>
          <a:p>
            <a:pPr algn="ctr">
              <a:lnSpc>
                <a:spcPct val="60000"/>
              </a:lnSpc>
            </a:pPr>
            <a:r>
              <a:rPr lang="ru-RU" sz="2400" dirty="0" smtClean="0">
                <a:solidFill>
                  <a:srgbClr val="220195"/>
                </a:solidFill>
              </a:rPr>
              <a:t>Япония</a:t>
            </a:r>
          </a:p>
          <a:p>
            <a:pPr algn="ctr">
              <a:lnSpc>
                <a:spcPct val="60000"/>
              </a:lnSpc>
            </a:pPr>
            <a:r>
              <a:rPr lang="ru-RU" sz="2400" dirty="0" smtClean="0">
                <a:solidFill>
                  <a:srgbClr val="220195"/>
                </a:solidFill>
              </a:rPr>
              <a:t> </a:t>
            </a:r>
            <a:r>
              <a:rPr lang="ru-RU" sz="2400" dirty="0">
                <a:solidFill>
                  <a:srgbClr val="220195"/>
                </a:solidFill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192274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02356" y="133110"/>
            <a:ext cx="8956346" cy="153376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6600" b="1" cap="all" dirty="0" smtClean="0">
                <a:solidFill>
                  <a:schemeClr val="bg1"/>
                </a:solidFill>
                <a:latin typeface="+mn-lt"/>
              </a:rPr>
              <a:t>МАКЕТ </a:t>
            </a:r>
          </a:p>
          <a:p>
            <a:pPr algn="ctr">
              <a:lnSpc>
                <a:spcPct val="70000"/>
              </a:lnSpc>
            </a:pPr>
            <a:r>
              <a:rPr lang="ru-RU" b="1" cap="all" dirty="0" smtClean="0">
                <a:solidFill>
                  <a:schemeClr val="bg1"/>
                </a:solidFill>
                <a:latin typeface="+mn-lt"/>
              </a:rPr>
              <a:t>ПРОФЕССИОНАЛЬНОГО СТАНДАРТА</a:t>
            </a:r>
            <a:endParaRPr lang="ru-RU" b="1" cap="all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88" y="1714501"/>
            <a:ext cx="3143250" cy="50780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25475" y="5107831"/>
            <a:ext cx="2196941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342900" indent="-342900" algn="ctr">
              <a:spcBef>
                <a:spcPct val="50000"/>
              </a:spcBef>
              <a:buFontTx/>
              <a:buNone/>
              <a:defRPr sz="5400" b="1">
                <a:solidFill>
                  <a:srgbClr val="0070C0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latin typeface="Verdana" pitchFamily="34" charset="0"/>
              </a:defRPr>
            </a:lvl2pPr>
            <a:lvl3pPr marL="1143000" indent="-228600" eaLnBrk="0" hangingPunct="0">
              <a:defRPr sz="1400">
                <a:latin typeface="Verdana" pitchFamily="34" charset="0"/>
              </a:defRPr>
            </a:lvl3pPr>
            <a:lvl4pPr marL="1600200" indent="-228600" eaLnBrk="0" hangingPunct="0">
              <a:defRPr sz="1400">
                <a:latin typeface="Verdana" pitchFamily="34" charset="0"/>
              </a:defRPr>
            </a:lvl4pPr>
            <a:lvl5pPr marL="2057400" indent="-228600" eaLnBrk="0" hangingPunct="0">
              <a:defRPr sz="1400"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9pPr>
          </a:lstStyle>
          <a:p>
            <a:r>
              <a:rPr lang="ru-RU" sz="4400" dirty="0"/>
              <a:t>ОКЗ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25475" y="6043935"/>
            <a:ext cx="219694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Arial" charset="0"/>
              </a:rPr>
              <a:t>ОКВЭД</a:t>
            </a:r>
            <a:endParaRPr lang="ru-RU" sz="4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389190" y="3573016"/>
            <a:ext cx="5669512" cy="1421928"/>
          </a:xfrm>
          <a:prstGeom prst="rect">
            <a:avLst/>
          </a:prstGeom>
          <a:solidFill>
            <a:srgbClr val="007A37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ЦЕЛОСТНЫЙ  ВПД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389190" y="1751585"/>
            <a:ext cx="5647800" cy="7571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800" b="1" cap="all" dirty="0" smtClean="0">
                <a:solidFill>
                  <a:srgbClr val="004846"/>
                </a:solidFill>
              </a:rPr>
              <a:t>наименование</a:t>
            </a:r>
            <a:endParaRPr lang="ru-RU" sz="4800" b="1" cap="all" dirty="0">
              <a:solidFill>
                <a:srgbClr val="004846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89189" y="2708920"/>
            <a:ext cx="3018755" cy="723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деятельность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6515101" y="2705100"/>
            <a:ext cx="2521889" cy="723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должность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35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3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" y="1733550"/>
            <a:ext cx="4729163" cy="506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34"/>
          <p:cNvSpPr>
            <a:spLocks/>
          </p:cNvSpPr>
          <p:nvPr/>
        </p:nvSpPr>
        <p:spPr bwMode="auto">
          <a:xfrm rot="10800000" flipH="1">
            <a:off x="7258090" y="2433244"/>
            <a:ext cx="229463" cy="2867725"/>
          </a:xfrm>
          <a:prstGeom prst="leftBrace">
            <a:avLst>
              <a:gd name="adj1" fmla="val 70086"/>
              <a:gd name="adj2" fmla="val 50141"/>
            </a:avLst>
          </a:prstGeom>
          <a:noFill/>
          <a:ln w="508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ru-RU" sz="1400">
              <a:latin typeface="Verdana" panose="020B0604030504040204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601607" y="4543839"/>
            <a:ext cx="1313758" cy="75713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  <a:defRPr sz="60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4800" dirty="0"/>
              <a:t>ТФ</a:t>
            </a:r>
            <a:r>
              <a:rPr lang="en-US" sz="4800" baseline="-25000" dirty="0"/>
              <a:t>n</a:t>
            </a:r>
            <a:endParaRPr lang="ru-RU" sz="4800" baseline="-250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43279" y="3347293"/>
            <a:ext cx="2165529" cy="923330"/>
          </a:xfrm>
          <a:prstGeom prst="rect">
            <a:avLst/>
          </a:prstGeom>
          <a:solidFill>
            <a:srgbClr val="FFFFE1"/>
          </a:solidFill>
          <a:ln w="19050" algn="ctr">
            <a:solidFill>
              <a:srgbClr val="21B0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6000" b="1" dirty="0" smtClean="0">
                <a:solidFill>
                  <a:srgbClr val="004846"/>
                </a:solidFill>
              </a:rPr>
              <a:t>ОТФ</a:t>
            </a:r>
            <a:r>
              <a:rPr lang="ru-RU" sz="6000" b="1" baseline="-25000" dirty="0" smtClean="0">
                <a:solidFill>
                  <a:srgbClr val="004846"/>
                </a:solidFill>
              </a:rPr>
              <a:t>1</a:t>
            </a:r>
            <a:endParaRPr lang="ru-RU" sz="6000" b="1" baseline="-25000" dirty="0">
              <a:solidFill>
                <a:srgbClr val="004846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601607" y="3429000"/>
            <a:ext cx="1291316" cy="75713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  <a:defRPr sz="6000" b="1">
                <a:solidFill>
                  <a:srgbClr val="21B0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ТФ</a:t>
            </a:r>
            <a:r>
              <a:rPr lang="ru-RU" sz="48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480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580176" y="2433243"/>
            <a:ext cx="1291316" cy="75713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  <a:defRPr sz="6000" b="1">
                <a:solidFill>
                  <a:srgbClr val="21B0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ТФ</a:t>
            </a:r>
            <a:r>
              <a:rPr lang="ru-RU" sz="4800" baseline="-25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480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7965424" y="4337298"/>
            <a:ext cx="243000" cy="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46997" y="27089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18507" y="18448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25650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89945" y="400506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102356" y="133110"/>
            <a:ext cx="8956346" cy="153376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6600" b="1" cap="all" dirty="0" smtClean="0">
                <a:solidFill>
                  <a:schemeClr val="bg1"/>
                </a:solidFill>
                <a:latin typeface="+mn-lt"/>
              </a:rPr>
              <a:t>МАКЕТ </a:t>
            </a:r>
          </a:p>
          <a:p>
            <a:pPr algn="ctr">
              <a:lnSpc>
                <a:spcPct val="70000"/>
              </a:lnSpc>
            </a:pPr>
            <a:r>
              <a:rPr lang="ru-RU" b="1" cap="all" dirty="0" smtClean="0">
                <a:solidFill>
                  <a:schemeClr val="bg1"/>
                </a:solidFill>
                <a:latin typeface="+mn-lt"/>
              </a:rPr>
              <a:t>ПРОФЕССИОНАЛЬНОГО СТАНДАРТА</a:t>
            </a:r>
            <a:endParaRPr lang="ru-RU" b="1" cap="al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153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4" y="1809750"/>
            <a:ext cx="4186238" cy="493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>
          <a:xfrm>
            <a:off x="4868930" y="1916832"/>
            <a:ext cx="3663510" cy="723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Должность</a:t>
            </a:r>
            <a:r>
              <a:rPr lang="en-US" sz="3200" b="1" dirty="0" smtClean="0"/>
              <a:t>/</a:t>
            </a:r>
            <a:r>
              <a:rPr lang="ru-RU" sz="3200" b="1" dirty="0" smtClean="0"/>
              <a:t>и</a:t>
            </a:r>
            <a:endParaRPr lang="ru-RU" sz="32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43651" y="4459759"/>
            <a:ext cx="313213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ЕТКС, ЕКД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11250" y="3523655"/>
            <a:ext cx="2196941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342900" indent="-342900" algn="ctr">
              <a:spcBef>
                <a:spcPct val="50000"/>
              </a:spcBef>
              <a:buFontTx/>
              <a:buNone/>
              <a:defRPr sz="5400" b="1">
                <a:solidFill>
                  <a:srgbClr val="0070C0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latin typeface="Verdana" pitchFamily="34" charset="0"/>
              </a:defRPr>
            </a:lvl2pPr>
            <a:lvl3pPr marL="1143000" indent="-228600" eaLnBrk="0" hangingPunct="0">
              <a:defRPr sz="1400">
                <a:latin typeface="Verdana" pitchFamily="34" charset="0"/>
              </a:defRPr>
            </a:lvl3pPr>
            <a:lvl4pPr marL="1600200" indent="-228600" eaLnBrk="0" hangingPunct="0">
              <a:defRPr sz="1400">
                <a:latin typeface="Verdana" pitchFamily="34" charset="0"/>
              </a:defRPr>
            </a:lvl4pPr>
            <a:lvl5pPr marL="2057400" indent="-228600" eaLnBrk="0" hangingPunct="0">
              <a:defRPr sz="1400"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latin typeface="Verdana" pitchFamily="34" charset="0"/>
              </a:defRPr>
            </a:lvl9pPr>
          </a:lstStyle>
          <a:p>
            <a:r>
              <a:rPr lang="ru-RU" sz="4400" dirty="0"/>
              <a:t>ОКЗ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0544" y="5417929"/>
            <a:ext cx="475773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ОКСО, ОКНПО, ОКСВНК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0543" y="2852936"/>
            <a:ext cx="1764507" cy="3905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spc="-200" dirty="0">
                <a:solidFill>
                  <a:schemeClr val="tx1"/>
                </a:solidFill>
              </a:rPr>
              <a:t>Образование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7913" y="2852936"/>
            <a:ext cx="1828872" cy="3905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spc="-200" dirty="0">
                <a:solidFill>
                  <a:schemeClr val="tx1"/>
                </a:solidFill>
              </a:rPr>
              <a:t>Опыт работы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43863" y="2852936"/>
            <a:ext cx="1033688" cy="3905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spc="-200" dirty="0">
                <a:solidFill>
                  <a:schemeClr val="tx1"/>
                </a:solidFill>
              </a:rPr>
              <a:t>Допуск </a:t>
            </a: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102356" y="133110"/>
            <a:ext cx="8956346" cy="153376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6600" b="1" cap="all" dirty="0" smtClean="0">
                <a:solidFill>
                  <a:schemeClr val="bg1"/>
                </a:solidFill>
                <a:latin typeface="+mn-lt"/>
              </a:rPr>
              <a:t>МАКЕТ </a:t>
            </a:r>
          </a:p>
          <a:p>
            <a:pPr algn="ctr">
              <a:lnSpc>
                <a:spcPct val="70000"/>
              </a:lnSpc>
            </a:pPr>
            <a:r>
              <a:rPr lang="ru-RU" b="1" cap="all" dirty="0" smtClean="0">
                <a:solidFill>
                  <a:schemeClr val="bg1"/>
                </a:solidFill>
                <a:latin typeface="+mn-lt"/>
              </a:rPr>
              <a:t>ПРОФЕССИОНАЛЬНОГО СТАНДАРТА</a:t>
            </a:r>
            <a:endParaRPr lang="ru-RU" b="1" cap="al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55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6" y="2176462"/>
            <a:ext cx="4807670" cy="37195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34"/>
          <p:cNvSpPr>
            <a:spLocks/>
          </p:cNvSpPr>
          <p:nvPr/>
        </p:nvSpPr>
        <p:spPr bwMode="auto">
          <a:xfrm rot="-5400000">
            <a:off x="6863883" y="2145232"/>
            <a:ext cx="384790" cy="3960439"/>
          </a:xfrm>
          <a:prstGeom prst="leftBrace">
            <a:avLst>
              <a:gd name="adj1" fmla="val 70086"/>
              <a:gd name="adj2" fmla="val 50141"/>
            </a:avLst>
          </a:prstGeom>
          <a:noFill/>
          <a:ln w="508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ru-RU" sz="1400">
              <a:latin typeface="Verdana" panose="020B060403050404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076056" y="2996952"/>
            <a:ext cx="936104" cy="53553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  <a:defRPr sz="6000" b="1">
                <a:solidFill>
                  <a:srgbClr val="21B0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ТД</a:t>
            </a:r>
            <a:r>
              <a:rPr lang="ru-RU" sz="32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32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302550" y="2996952"/>
            <a:ext cx="1008683" cy="53553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  <a:defRPr sz="6000" b="1">
                <a:solidFill>
                  <a:srgbClr val="21B0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ТД</a:t>
            </a:r>
            <a:r>
              <a:rPr lang="en-US" sz="32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32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056243" y="3037485"/>
            <a:ext cx="980253" cy="53553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  <a:defRPr sz="6000" b="1">
                <a:solidFill>
                  <a:srgbClr val="21B0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ТД</a:t>
            </a:r>
            <a:r>
              <a:rPr lang="en-US" sz="3200" baseline="-25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ru-RU" sz="32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7580060" y="3429000"/>
            <a:ext cx="160292" cy="3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02551" y="4635828"/>
            <a:ext cx="16972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ru-RU" sz="3600" b="1" dirty="0" smtClean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3600" dirty="0" smtClean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умения </a:t>
            </a:r>
          </a:p>
          <a:p>
            <a:pPr algn="ctr">
              <a:lnSpc>
                <a:spcPct val="70000"/>
              </a:lnSpc>
              <a:defRPr/>
            </a:pPr>
            <a:endParaRPr lang="ru-RU" sz="3600" b="1" dirty="0" smtClean="0">
              <a:solidFill>
                <a:srgbClr val="00484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70000"/>
              </a:lnSpc>
              <a:defRPr/>
            </a:pPr>
            <a:r>
              <a:rPr lang="ru-RU" sz="3600" b="1" dirty="0" smtClean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3600" dirty="0" smtClean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знания</a:t>
            </a:r>
            <a:endParaRPr lang="ru-RU" sz="3600" dirty="0">
              <a:solidFill>
                <a:srgbClr val="00484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102356" y="133110"/>
            <a:ext cx="8956346" cy="153376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6600" b="1" cap="all" dirty="0" smtClean="0">
                <a:solidFill>
                  <a:schemeClr val="bg1"/>
                </a:solidFill>
                <a:latin typeface="+mn-lt"/>
              </a:rPr>
              <a:t>МАКЕТ </a:t>
            </a:r>
          </a:p>
          <a:p>
            <a:pPr algn="ctr">
              <a:lnSpc>
                <a:spcPct val="70000"/>
              </a:lnSpc>
            </a:pPr>
            <a:r>
              <a:rPr lang="ru-RU" b="1" cap="all" dirty="0" smtClean="0">
                <a:solidFill>
                  <a:schemeClr val="bg1"/>
                </a:solidFill>
                <a:latin typeface="+mn-lt"/>
              </a:rPr>
              <a:t>ПРОФЕССИОНАЛЬНОГО СТАНДАРТА</a:t>
            </a:r>
            <a:endParaRPr lang="ru-RU" b="1" cap="al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7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090" y="1628800"/>
            <a:ext cx="603289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Профессиональные стандарты в области авиастроения</a:t>
            </a:r>
            <a:endParaRPr lang="ru-RU" sz="1600" dirty="0"/>
          </a:p>
          <a:p>
            <a:r>
              <a:rPr lang="ru-RU" sz="1200" dirty="0">
                <a:hlinkClick r:id="rId2"/>
              </a:rPr>
              <a:t>Послепродажное обслуживание авиационной техники</a:t>
            </a:r>
            <a:endParaRPr lang="ru-RU" sz="1200" dirty="0"/>
          </a:p>
          <a:p>
            <a:r>
              <a:rPr lang="ru-RU" sz="1200" dirty="0">
                <a:hlinkClick r:id="rId3"/>
              </a:rPr>
              <a:t>Прочностные расчеты авиационных конструкций</a:t>
            </a:r>
            <a:endParaRPr lang="ru-RU" sz="1200" dirty="0"/>
          </a:p>
          <a:p>
            <a:r>
              <a:rPr lang="ru-RU" sz="1200" dirty="0">
                <a:hlinkClick r:id="rId4"/>
              </a:rPr>
              <a:t>Проектирование и конструирование авиационной техники</a:t>
            </a:r>
            <a:endParaRPr lang="ru-RU" sz="1200" dirty="0"/>
          </a:p>
          <a:p>
            <a:r>
              <a:rPr lang="ru-RU" sz="1200" dirty="0">
                <a:hlinkClick r:id="rId5"/>
              </a:rPr>
              <a:t>Проектирование и конструирование механических конструкций, систем и агрегатов ЛА</a:t>
            </a:r>
            <a:endParaRPr lang="ru-RU" sz="1200" dirty="0"/>
          </a:p>
          <a:p>
            <a:r>
              <a:rPr lang="ru-RU" sz="1200" dirty="0">
                <a:hlinkClick r:id="rId6"/>
              </a:rPr>
              <a:t>Разработка комплексов бортового оборудования авиационных летательных аппаратов</a:t>
            </a:r>
            <a:endParaRPr lang="ru-RU" sz="1200" dirty="0"/>
          </a:p>
          <a:p>
            <a:r>
              <a:rPr lang="ru-RU" sz="1600" b="1" dirty="0"/>
              <a:t>Профессиональные стандарты в области информационных технологий:</a:t>
            </a:r>
            <a:endParaRPr lang="ru-RU" sz="1600" dirty="0"/>
          </a:p>
          <a:p>
            <a:r>
              <a:rPr lang="ru-RU" sz="1400" b="1" dirty="0">
                <a:hlinkClick r:id="rId7"/>
              </a:rPr>
              <a:t>Менеджер информационных технологий</a:t>
            </a:r>
            <a:endParaRPr lang="ru-RU" sz="1400" b="1" dirty="0"/>
          </a:p>
          <a:p>
            <a:r>
              <a:rPr lang="ru-RU" sz="1400" b="1" dirty="0">
                <a:hlinkClick r:id="rId8"/>
              </a:rPr>
              <a:t>Администратор баз данных</a:t>
            </a:r>
            <a:endParaRPr lang="ru-RU" sz="1400" b="1" dirty="0"/>
          </a:p>
          <a:p>
            <a:r>
              <a:rPr lang="ru-RU" sz="1400" b="1" dirty="0">
                <a:hlinkClick r:id="rId9"/>
              </a:rPr>
              <a:t>Менеджер по продажам решений и сложных технических систем</a:t>
            </a:r>
            <a:endParaRPr lang="ru-RU" sz="1400" b="1" dirty="0"/>
          </a:p>
          <a:p>
            <a:r>
              <a:rPr lang="ru-RU" sz="1400" b="1" dirty="0">
                <a:hlinkClick r:id="rId10"/>
              </a:rPr>
              <a:t>Программист</a:t>
            </a:r>
            <a:endParaRPr lang="ru-RU" sz="1400" b="1" dirty="0"/>
          </a:p>
          <a:p>
            <a:r>
              <a:rPr lang="ru-RU" sz="1400" b="1" dirty="0">
                <a:hlinkClick r:id="rId11"/>
              </a:rPr>
              <a:t>Системный аналитик</a:t>
            </a:r>
            <a:endParaRPr lang="ru-RU" sz="1400" b="1" dirty="0"/>
          </a:p>
          <a:p>
            <a:r>
              <a:rPr lang="ru-RU" sz="1400" b="1" dirty="0">
                <a:hlinkClick r:id="rId12"/>
              </a:rPr>
              <a:t>Системный архитектор</a:t>
            </a:r>
            <a:endParaRPr lang="ru-RU" sz="1400" b="1" dirty="0"/>
          </a:p>
          <a:p>
            <a:r>
              <a:rPr lang="ru-RU" sz="1400" b="1" dirty="0">
                <a:hlinkClick r:id="rId13"/>
              </a:rPr>
              <a:t>Специалист по информационным системам</a:t>
            </a:r>
            <a:endParaRPr lang="ru-RU" sz="1400" b="1" dirty="0"/>
          </a:p>
          <a:p>
            <a:r>
              <a:rPr lang="ru-RU" sz="1400" b="1" dirty="0">
                <a:hlinkClick r:id="rId14"/>
              </a:rPr>
              <a:t>Специалист информационной безопасности</a:t>
            </a:r>
            <a:endParaRPr lang="ru-RU" sz="1400" b="1" dirty="0"/>
          </a:p>
          <a:p>
            <a:r>
              <a:rPr lang="ru-RU" sz="1400" b="1" dirty="0">
                <a:hlinkClick r:id="rId15"/>
              </a:rPr>
              <a:t>Специалист по информационным ресурсам</a:t>
            </a:r>
            <a:endParaRPr lang="ru-RU" sz="1400" b="1" dirty="0"/>
          </a:p>
          <a:p>
            <a:r>
              <a:rPr lang="ru-RU" sz="1400" b="1" dirty="0">
                <a:hlinkClick r:id="rId16"/>
              </a:rPr>
              <a:t>Специалист по системному администрированию</a:t>
            </a:r>
            <a:endParaRPr lang="ru-RU" sz="1400" b="1" dirty="0"/>
          </a:p>
          <a:p>
            <a:r>
              <a:rPr lang="ru-RU" sz="1400" b="1" dirty="0" smtClean="0">
                <a:hlinkClick r:id="rId17"/>
              </a:rPr>
              <a:t>Профессиональные </a:t>
            </a:r>
            <a:r>
              <a:rPr lang="ru-RU" sz="1400" b="1" dirty="0">
                <a:hlinkClick r:id="rId17"/>
              </a:rPr>
              <a:t>стандарты в индустрии гостеприимства</a:t>
            </a:r>
            <a:endParaRPr lang="ru-RU" sz="1400" dirty="0"/>
          </a:p>
          <a:p>
            <a:r>
              <a:rPr lang="ru-RU" sz="1400" b="1" dirty="0">
                <a:hlinkClick r:id="rId18"/>
              </a:rPr>
              <a:t>Профессиональные стандарты в индустрии питания</a:t>
            </a:r>
            <a:endParaRPr lang="ru-RU" sz="1400" dirty="0"/>
          </a:p>
          <a:p>
            <a:r>
              <a:rPr lang="ru-RU" sz="1400" b="1" dirty="0" smtClean="0">
                <a:hlinkClick r:id="rId19"/>
              </a:rPr>
              <a:t>Профессиональный </a:t>
            </a:r>
            <a:r>
              <a:rPr lang="ru-RU" sz="1400" b="1" dirty="0">
                <a:hlinkClick r:id="rId19"/>
              </a:rPr>
              <a:t>стандарт «Монтаж каркасно-обшивных конструкций»</a:t>
            </a:r>
            <a:endParaRPr lang="ru-RU" sz="1400" dirty="0"/>
          </a:p>
          <a:p>
            <a:r>
              <a:rPr lang="ru-RU" sz="1400" b="1" dirty="0">
                <a:hlinkClick r:id="rId20"/>
              </a:rPr>
              <a:t>Профессиональный стандарт  </a:t>
            </a:r>
            <a:r>
              <a:rPr lang="ru-RU" sz="1400" b="1" dirty="0">
                <a:hlinkClick r:id="rId19"/>
              </a:rPr>
              <a:t>«</a:t>
            </a:r>
            <a:r>
              <a:rPr lang="ru-RU" sz="1400" b="1" dirty="0">
                <a:hlinkClick r:id="rId20"/>
              </a:rPr>
              <a:t>Управление (руководство) организацией</a:t>
            </a:r>
            <a:r>
              <a:rPr lang="ru-RU" sz="1400" b="1" dirty="0">
                <a:hlinkClick r:id="rId19"/>
              </a:rPr>
              <a:t>»</a:t>
            </a:r>
            <a:endParaRPr lang="ru-RU" sz="1400" dirty="0"/>
          </a:p>
          <a:p>
            <a:r>
              <a:rPr lang="ru-RU" sz="1400" b="1" dirty="0">
                <a:hlinkClick r:id="rId21"/>
              </a:rPr>
              <a:t>Профессиональный стандарт «Управление рисками (риск-менеджмент) организации»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7089" y="133110"/>
            <a:ext cx="8974248" cy="1535805"/>
          </a:xfrm>
          <a:prstGeom prst="rect">
            <a:avLst/>
          </a:prstGeom>
          <a:solidFill>
            <a:srgbClr val="004846"/>
          </a:solidFill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8000" spc="-300" dirty="0">
                <a:solidFill>
                  <a:schemeClr val="bg1"/>
                </a:solidFill>
              </a:rPr>
              <a:t>Различия между ПС, </a:t>
            </a:r>
            <a:endParaRPr lang="ru-RU" sz="8000" spc="-300" dirty="0" smtClean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ru-RU" sz="5400" dirty="0" smtClean="0">
                <a:solidFill>
                  <a:schemeClr val="bg1"/>
                </a:solidFill>
              </a:rPr>
              <a:t>принятыми </a:t>
            </a:r>
            <a:r>
              <a:rPr lang="ru-RU" sz="5400" dirty="0">
                <a:solidFill>
                  <a:schemeClr val="bg1"/>
                </a:solidFill>
              </a:rPr>
              <a:t>в разные годы</a:t>
            </a:r>
          </a:p>
        </p:txBody>
      </p:sp>
      <p:pic>
        <p:nvPicPr>
          <p:cNvPr id="3" name="Picture 6" descr="Министерство труда и социальной защиты Российской Федерации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102" y="2348880"/>
            <a:ext cx="1903353" cy="18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media.rspp.ru/fm/1/96b9bff013acedfb1d140579e2fbeb63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95" y="3821612"/>
            <a:ext cx="1432349" cy="153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83978" y="4535528"/>
            <a:ext cx="29413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hlinkClick r:id="rId24"/>
              </a:rPr>
              <a:t>Программно-аппаратный комплекс </a:t>
            </a:r>
            <a:r>
              <a:rPr lang="ru-RU" sz="2400" dirty="0">
                <a:hlinkClick r:id="rId24"/>
              </a:rPr>
              <a:t>"Профессиональные стандарты</a:t>
            </a:r>
            <a:r>
              <a:rPr lang="ru-RU" sz="2400" dirty="0" smtClean="0">
                <a:hlinkClick r:id="rId24"/>
              </a:rPr>
              <a:t>"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83978" y="1668915"/>
            <a:ext cx="11241" cy="5189085"/>
          </a:xfrm>
          <a:prstGeom prst="line">
            <a:avLst/>
          </a:prstGeom>
          <a:ln w="76200">
            <a:solidFill>
              <a:srgbClr val="00484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29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5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5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5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5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5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5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5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5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5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75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25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5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несколько документов 28"/>
          <p:cNvSpPr/>
          <p:nvPr/>
        </p:nvSpPr>
        <p:spPr>
          <a:xfrm>
            <a:off x="2411760" y="4001265"/>
            <a:ext cx="6264696" cy="1903241"/>
          </a:xfrm>
          <a:prstGeom prst="flowChartMultidocumen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/>
          </a:p>
        </p:txBody>
      </p:sp>
      <p:sp>
        <p:nvSpPr>
          <p:cNvPr id="49" name="Блок-схема: несколько документов 48"/>
          <p:cNvSpPr/>
          <p:nvPr/>
        </p:nvSpPr>
        <p:spPr>
          <a:xfrm>
            <a:off x="1147486" y="4459624"/>
            <a:ext cx="6264696" cy="1903241"/>
          </a:xfrm>
          <a:prstGeom prst="flowChartMultidocumen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69720"/>
            <a:ext cx="3787346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Национальная </a:t>
            </a:r>
          </a:p>
          <a:p>
            <a:pPr algn="ctr"/>
            <a:r>
              <a:rPr lang="ru-RU" sz="3600" b="1" dirty="0"/>
              <a:t>рамка квалификаций</a:t>
            </a: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4535675" y="1782241"/>
            <a:ext cx="4284797" cy="2078808"/>
          </a:xfrm>
          <a:prstGeom prst="flowChartMultidocumen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ctr"/>
            <a:endParaRPr lang="ru-RU" sz="1050" b="1" dirty="0"/>
          </a:p>
          <a:p>
            <a:pPr algn="ctr">
              <a:lnSpc>
                <a:spcPct val="70000"/>
              </a:lnSpc>
            </a:pPr>
            <a:r>
              <a:rPr lang="ru-RU" sz="3600" b="1" dirty="0" smtClean="0"/>
              <a:t>Отраслевые </a:t>
            </a:r>
          </a:p>
          <a:p>
            <a:pPr algn="ctr">
              <a:lnSpc>
                <a:spcPct val="70000"/>
              </a:lnSpc>
            </a:pPr>
            <a:r>
              <a:rPr lang="ru-RU" sz="3600" b="1" dirty="0" smtClean="0"/>
              <a:t>рамки квалификаций</a:t>
            </a:r>
            <a:endParaRPr lang="ru-RU" sz="3600" b="1" dirty="0"/>
          </a:p>
        </p:txBody>
      </p:sp>
      <p:sp>
        <p:nvSpPr>
          <p:cNvPr id="7" name="Блок-схема: несколько документов 6"/>
          <p:cNvSpPr/>
          <p:nvPr/>
        </p:nvSpPr>
        <p:spPr>
          <a:xfrm>
            <a:off x="44043" y="4948833"/>
            <a:ext cx="6103864" cy="1818192"/>
          </a:xfrm>
          <a:prstGeom prst="flowChartMultidocumen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Профессиональные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стандарты</a:t>
            </a:r>
            <a:endParaRPr lang="ru-RU" sz="4000" b="1" dirty="0"/>
          </a:p>
        </p:txBody>
      </p: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 flipV="1">
            <a:off x="3966858" y="1804932"/>
            <a:ext cx="1181206" cy="641951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3"/>
          </p:cNvCxnSpPr>
          <p:nvPr/>
        </p:nvCxnSpPr>
        <p:spPr>
          <a:xfrm flipV="1">
            <a:off x="3966858" y="2132856"/>
            <a:ext cx="893174" cy="314027"/>
          </a:xfrm>
          <a:prstGeom prst="straightConnector1">
            <a:avLst/>
          </a:prstGeom>
          <a:ln w="76200">
            <a:solidFill>
              <a:srgbClr val="722A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>
            <a:off x="3966858" y="2446883"/>
            <a:ext cx="56881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42" y="44624"/>
            <a:ext cx="9064461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88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НСК / </a:t>
            </a:r>
            <a:r>
              <a:rPr lang="en-US" sz="88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NQF</a:t>
            </a:r>
            <a:endParaRPr lang="ru-RU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8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9" grpId="0" animBg="1"/>
      <p:bldP spid="3" grpId="0" animBg="1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43896"/>
              </p:ext>
            </p:extLst>
          </p:nvPr>
        </p:nvGraphicFramePr>
        <p:xfrm>
          <a:off x="74202" y="1438354"/>
          <a:ext cx="8894235" cy="474626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603474"/>
                <a:gridCol w="1406433"/>
                <a:gridCol w="1406433"/>
                <a:gridCol w="1212218"/>
                <a:gridCol w="1240583"/>
                <a:gridCol w="1012547"/>
                <a:gridCol w="1012547"/>
              </a:tblGrid>
              <a:tr h="714207">
                <a:tc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Великобритания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Шотландия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Ирландия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Германия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EQF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European Qualifications Framework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ISCED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International Standard Classification of Education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Россия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785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785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78528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78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3107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91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78528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78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528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A9"/>
                    </a:solidFill>
                  </a:tcPr>
                </a:tc>
              </a:tr>
              <a:tr h="278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528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spc="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Начальный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C1A9"/>
                    </a:solidFill>
                  </a:tcPr>
                </a:tc>
              </a:tr>
              <a:tr h="271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68" marR="6668" marT="6668" marB="0" anchor="ctr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043" y="6150114"/>
            <a:ext cx="8890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53" dirty="0">
                <a:solidFill>
                  <a:srgbClr val="C00000"/>
                </a:solidFill>
              </a:rPr>
              <a:t>*НРК  РФ разработана на основании Соглашения о взаимодействии Министерства образования и науки Российской Федерации и РСПП и официально не утверждена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042" y="44624"/>
            <a:ext cx="9064461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уровни</a:t>
            </a:r>
            <a:endParaRPr lang="ru-RU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96" y="1524420"/>
            <a:ext cx="8244408" cy="393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580" y="5460322"/>
            <a:ext cx="9006840" cy="12926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внедрение </a:t>
            </a:r>
          </a:p>
          <a:p>
            <a:pPr algn="ctr"/>
            <a:r>
              <a:rPr lang="ru-RU" sz="2400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 квалификационных структур и стандартов (НКС)</a:t>
            </a:r>
          </a:p>
          <a:p>
            <a:pPr algn="ctr"/>
            <a:r>
              <a:rPr lang="ru-RU" sz="2400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национальных систем квалификаций (NQF) </a:t>
            </a:r>
            <a:endParaRPr lang="ru-RU" sz="2400" spc="-75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4629325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Страны,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разрабатывающие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НКС и NQF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42" y="44624"/>
            <a:ext cx="9031377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8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мир</a:t>
            </a:r>
            <a:endParaRPr lang="ru-RU" sz="8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6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55611"/>
            <a:ext cx="8550430" cy="4088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" y="5460322"/>
            <a:ext cx="9006840" cy="12926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внедрение </a:t>
            </a:r>
          </a:p>
          <a:p>
            <a:pPr algn="ctr"/>
            <a:r>
              <a:rPr lang="ru-RU" sz="2400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 квалификационных структур и стандартов (НКС)</a:t>
            </a:r>
          </a:p>
          <a:p>
            <a:pPr algn="ctr"/>
            <a:r>
              <a:rPr lang="ru-RU" sz="2400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национальных систем квалификаций (NQF) </a:t>
            </a:r>
            <a:endParaRPr lang="ru-RU" sz="2400" spc="-75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42" y="44624"/>
            <a:ext cx="9031377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8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мир</a:t>
            </a:r>
            <a:endParaRPr lang="ru-RU" sz="8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72636" y="3429000"/>
            <a:ext cx="263121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dirty="0"/>
              <a:t>Австралия 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Новая Зеландия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Северная Ирландия и Уэльс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Шотландия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Российская Федерация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4675982"/>
            <a:ext cx="4392488" cy="783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Страны, </a:t>
            </a: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разрабатывающие 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НКС и 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NQF</a:t>
            </a:r>
          </a:p>
          <a:p>
            <a:pPr algn="ctr">
              <a:lnSpc>
                <a:spcPct val="70000"/>
              </a:lnSpc>
            </a:pPr>
            <a:r>
              <a:rPr lang="ru-RU" sz="2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920" y="3501008"/>
            <a:ext cx="335280" cy="167640"/>
          </a:xfrm>
          <a:prstGeom prst="rect">
            <a:avLst/>
          </a:prstGeom>
          <a:solidFill>
            <a:srgbClr val="B5E5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Прямоугольник 10"/>
          <p:cNvSpPr/>
          <p:nvPr/>
        </p:nvSpPr>
        <p:spPr>
          <a:xfrm>
            <a:off x="121920" y="3721988"/>
            <a:ext cx="335280" cy="167640"/>
          </a:xfrm>
          <a:prstGeom prst="rect">
            <a:avLst/>
          </a:prstGeom>
          <a:solidFill>
            <a:srgbClr val="21B0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Прямоугольник 11"/>
          <p:cNvSpPr/>
          <p:nvPr/>
        </p:nvSpPr>
        <p:spPr>
          <a:xfrm>
            <a:off x="121920" y="3942968"/>
            <a:ext cx="335280" cy="167640"/>
          </a:xfrm>
          <a:prstGeom prst="rect">
            <a:avLst/>
          </a:prstGeom>
          <a:solidFill>
            <a:srgbClr val="FF87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Прямоугольник 12"/>
          <p:cNvSpPr/>
          <p:nvPr/>
        </p:nvSpPr>
        <p:spPr>
          <a:xfrm>
            <a:off x="121920" y="4163948"/>
            <a:ext cx="335280" cy="167640"/>
          </a:xfrm>
          <a:prstGeom prst="rect">
            <a:avLst/>
          </a:prstGeom>
          <a:solidFill>
            <a:srgbClr val="A449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Прямоугольник 13"/>
          <p:cNvSpPr/>
          <p:nvPr/>
        </p:nvSpPr>
        <p:spPr>
          <a:xfrm>
            <a:off x="121920" y="4384928"/>
            <a:ext cx="335280" cy="167640"/>
          </a:xfrm>
          <a:prstGeom prst="rect">
            <a:avLst/>
          </a:prstGeom>
          <a:solidFill>
            <a:srgbClr val="ED1B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151614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75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uiExpand="1" build="p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828" y="1528465"/>
            <a:ext cx="2773260" cy="715581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ru-RU" sz="4050" b="1" dirty="0">
                <a:solidFill>
                  <a:schemeClr val="bg1"/>
                </a:solidFill>
              </a:rPr>
              <a:t>Шотландия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633299"/>
            <a:ext cx="1548373" cy="71558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50" dirty="0"/>
              <a:t>25 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56093" y="1777315"/>
            <a:ext cx="4052411" cy="71558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 млн. </a:t>
            </a:r>
            <a:r>
              <a:rPr lang="ru-RU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  <a:r>
              <a:rPr lang="ru-RU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6909" y="3001965"/>
            <a:ext cx="2791983" cy="99290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50" b="1" dirty="0">
                <a:solidFill>
                  <a:schemeClr val="bg1"/>
                </a:solidFill>
              </a:rPr>
              <a:t>Республика</a:t>
            </a:r>
          </a:p>
          <a:p>
            <a:pPr algn="ctr">
              <a:lnSpc>
                <a:spcPct val="70000"/>
              </a:lnSpc>
            </a:pPr>
            <a:r>
              <a:rPr lang="ru-RU" sz="4050" b="1" dirty="0">
                <a:solidFill>
                  <a:schemeClr val="bg1"/>
                </a:solidFill>
              </a:rPr>
              <a:t>Гана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78034" y="3224129"/>
            <a:ext cx="2526974" cy="1615827"/>
          </a:xfrm>
          <a:prstGeom prst="rect">
            <a:avLst/>
          </a:prstGeom>
          <a:solidFill>
            <a:srgbClr val="3468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займы </a:t>
            </a:r>
          </a:p>
          <a:p>
            <a:pPr algn="ctr"/>
            <a:r>
              <a:rPr lang="ru-RU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Всемирного</a:t>
            </a:r>
          </a:p>
          <a:p>
            <a:pPr algn="ctr"/>
            <a:r>
              <a:rPr lang="ru-RU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 </a:t>
            </a:r>
            <a:endParaRPr lang="ru-RU" sz="33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05684" y="2917958"/>
            <a:ext cx="1654706" cy="10895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$802 млн.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1224" y="4149080"/>
            <a:ext cx="3417730" cy="99290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50" b="1" dirty="0">
                <a:solidFill>
                  <a:schemeClr val="bg1"/>
                </a:solidFill>
              </a:rPr>
              <a:t>Республика</a:t>
            </a:r>
          </a:p>
          <a:p>
            <a:pPr algn="ctr">
              <a:lnSpc>
                <a:spcPct val="70000"/>
              </a:lnSpc>
            </a:pPr>
            <a:r>
              <a:rPr lang="ru-RU" sz="4050" b="1" dirty="0">
                <a:solidFill>
                  <a:schemeClr val="bg1"/>
                </a:solidFill>
              </a:rPr>
              <a:t>Азербайджан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12009" y="4149080"/>
            <a:ext cx="1442056" cy="10895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$40</a:t>
            </a:r>
          </a:p>
          <a:p>
            <a:pPr algn="ctr">
              <a:lnSpc>
                <a:spcPct val="80000"/>
              </a:lnSpc>
            </a:pPr>
            <a:r>
              <a:rPr lang="ru-RU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</a:t>
            </a:r>
          </a:p>
        </p:txBody>
      </p:sp>
      <p:cxnSp>
        <p:nvCxnSpPr>
          <p:cNvPr id="14" name="Прямая со стрелкой 13"/>
          <p:cNvCxnSpPr>
            <a:stCxn id="7" idx="3"/>
            <a:endCxn id="8" idx="1"/>
          </p:cNvCxnSpPr>
          <p:nvPr/>
        </p:nvCxnSpPr>
        <p:spPr>
          <a:xfrm>
            <a:off x="3168892" y="3498416"/>
            <a:ext cx="809142" cy="53362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3"/>
            <a:endCxn id="8" idx="1"/>
          </p:cNvCxnSpPr>
          <p:nvPr/>
        </p:nvCxnSpPr>
        <p:spPr>
          <a:xfrm flipV="1">
            <a:off x="3518954" y="4032043"/>
            <a:ext cx="459080" cy="6134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5" idx="1"/>
          </p:cNvCxnSpPr>
          <p:nvPr/>
        </p:nvCxnSpPr>
        <p:spPr>
          <a:xfrm>
            <a:off x="2908088" y="1886256"/>
            <a:ext cx="295760" cy="104834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6" idx="1"/>
          </p:cNvCxnSpPr>
          <p:nvPr/>
        </p:nvCxnSpPr>
        <p:spPr>
          <a:xfrm>
            <a:off x="4752221" y="1991090"/>
            <a:ext cx="303872" cy="14401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3"/>
            <a:endCxn id="9" idx="1"/>
          </p:cNvCxnSpPr>
          <p:nvPr/>
        </p:nvCxnSpPr>
        <p:spPr>
          <a:xfrm flipV="1">
            <a:off x="6505008" y="3462723"/>
            <a:ext cx="700676" cy="569320"/>
          </a:xfrm>
          <a:prstGeom prst="straightConnector1">
            <a:avLst/>
          </a:prstGeom>
          <a:ln w="76200">
            <a:solidFill>
              <a:srgbClr val="34682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3"/>
            <a:endCxn id="11" idx="1"/>
          </p:cNvCxnSpPr>
          <p:nvPr/>
        </p:nvCxnSpPr>
        <p:spPr>
          <a:xfrm>
            <a:off x="6505008" y="4032043"/>
            <a:ext cx="807001" cy="661802"/>
          </a:xfrm>
          <a:prstGeom prst="straightConnector1">
            <a:avLst/>
          </a:prstGeom>
          <a:ln w="76200">
            <a:solidFill>
              <a:srgbClr val="34682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042" y="44624"/>
            <a:ext cx="9064461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Цена вопроса</a:t>
            </a:r>
            <a:endParaRPr lang="ru-RU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101225" y="5373214"/>
            <a:ext cx="2806864" cy="133882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50" b="1" dirty="0" smtClean="0">
                <a:solidFill>
                  <a:schemeClr val="bg1"/>
                </a:solidFill>
              </a:rPr>
              <a:t>Российская Федерация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293227" y="5361628"/>
            <a:ext cx="1285480" cy="10849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18 лет</a:t>
            </a:r>
          </a:p>
          <a:p>
            <a:r>
              <a:rPr lang="ru-RU" sz="4050" dirty="0" smtClean="0"/>
              <a:t>9 лет</a:t>
            </a:r>
            <a:endParaRPr lang="ru-RU" sz="405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563517" y="5556053"/>
            <a:ext cx="1536574" cy="71558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50" dirty="0" smtClean="0"/>
              <a:t>2 года</a:t>
            </a:r>
            <a:endParaRPr lang="ru-RU" sz="405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464171" y="5678800"/>
            <a:ext cx="2592288" cy="10895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140+2·10</a:t>
            </a:r>
            <a:endParaRPr lang="ru-RU" sz="4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4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4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руб.</a:t>
            </a:r>
            <a:endParaRPr lang="ru-RU" sz="4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Прямая со стрелкой 100"/>
          <p:cNvCxnSpPr>
            <a:stCxn id="99" idx="3"/>
            <a:endCxn id="100" idx="1"/>
          </p:cNvCxnSpPr>
          <p:nvPr/>
        </p:nvCxnSpPr>
        <p:spPr>
          <a:xfrm>
            <a:off x="6100091" y="5913844"/>
            <a:ext cx="364080" cy="309721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86" idx="3"/>
            <a:endCxn id="98" idx="1"/>
          </p:cNvCxnSpPr>
          <p:nvPr/>
        </p:nvCxnSpPr>
        <p:spPr>
          <a:xfrm flipV="1">
            <a:off x="2908089" y="5904084"/>
            <a:ext cx="385138" cy="13854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6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86" grpId="0" animBg="1"/>
      <p:bldP spid="98" grpId="0" uiExpand="1" build="p" animBg="1"/>
      <p:bldP spid="99" grpId="0" animBg="1"/>
      <p:bldP spid="1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2175" y="2946185"/>
            <a:ext cx="8951025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Программа социально-экономического развития РФ на среднесрочную перспективу (2002-2004 </a:t>
            </a:r>
            <a:r>
              <a:rPr lang="ru-RU" sz="28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гг.)</a:t>
            </a:r>
          </a:p>
          <a:p>
            <a:pPr>
              <a:lnSpc>
                <a:spcPct val="80000"/>
              </a:lnSpc>
            </a:pP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(Распоряжение </a:t>
            </a:r>
            <a:r>
              <a:rPr lang="ru-RU" sz="24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Правительства РФ от 10.07.2001 №</a:t>
            </a: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910-р)</a:t>
            </a:r>
            <a:endParaRPr lang="ru-RU" sz="2400" spc="-75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175" y="4074213"/>
            <a:ext cx="8951025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Концепция модернизации российского образования на период до 2010 </a:t>
            </a:r>
            <a:r>
              <a:rPr lang="ru-RU" sz="28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года</a:t>
            </a:r>
          </a:p>
          <a:p>
            <a:pPr>
              <a:lnSpc>
                <a:spcPct val="80000"/>
              </a:lnSpc>
            </a:pP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(Распоряжение </a:t>
            </a:r>
            <a:r>
              <a:rPr lang="ru-RU" sz="24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Правительства РФ от 29.12.2001 г. №</a:t>
            </a: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1756-р)</a:t>
            </a:r>
            <a:endParaRPr lang="ru-RU" sz="2400" spc="-75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176" y="5433713"/>
            <a:ext cx="8982737" cy="1372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Программа социальных реформ в Российской Федерации на период 1996 - 2000 годов </a:t>
            </a:r>
            <a:endParaRPr lang="ru-RU" sz="2800" spc="-75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ru-RU" sz="24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Приложение к Постановлению Правительства Российской Федерации от 26 февраля 1997 г. №222)</a:t>
            </a:r>
            <a:endParaRPr lang="ru-RU" sz="2400" spc="-75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3132" y="5087464"/>
            <a:ext cx="119006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1997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43" y="44624"/>
            <a:ext cx="9030870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нормативы</a:t>
            </a:r>
            <a:endParaRPr lang="ru-RU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2175" y="1808545"/>
            <a:ext cx="8951025" cy="781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О Концепции действий на рынке труда на </a:t>
            </a:r>
            <a:r>
              <a:rPr lang="ru-RU" sz="28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2003-2005 гг. </a:t>
            </a:r>
          </a:p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Распоряжение </a:t>
            </a:r>
            <a:r>
              <a:rPr lang="ru-RU" sz="24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Правительства РФ от 06.05.2003 №</a:t>
            </a:r>
            <a:r>
              <a:rPr lang="ru-RU" sz="24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568-р)</a:t>
            </a:r>
            <a:endParaRPr lang="ru-RU" sz="2400" spc="-75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8335" y="2448549"/>
            <a:ext cx="119006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2001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0062" y="1293842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2003</a:t>
            </a: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2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3" grpId="0" animBg="1"/>
      <p:bldP spid="4" grpId="0"/>
      <p:bldP spid="2" grpId="0" animBg="1"/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2176" y="3356992"/>
            <a:ext cx="895102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20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</a:t>
            </a:r>
            <a:r>
              <a:rPr lang="ru-RU" sz="2800" b="1" dirty="0" smtClean="0">
                <a:solidFill>
                  <a:srgbClr val="220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03.12.2012 № 236-ФЗ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6761" y="1798482"/>
            <a:ext cx="8951025" cy="1126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Постановление Правительства РФ №23 от </a:t>
            </a:r>
            <a:r>
              <a:rPr lang="ru-RU" sz="28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22.01.2013 «О </a:t>
            </a: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Правилах разработки, утверждения и применения профессиональных стандартов»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970" y="3789040"/>
            <a:ext cx="8951025" cy="1126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Указ Президента Российской Федерации от </a:t>
            </a:r>
            <a:r>
              <a:rPr lang="ru-RU" sz="28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07.05.2012</a:t>
            </a: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 года № 597 </a:t>
            </a:r>
            <a:r>
              <a:rPr lang="ru-RU" sz="2800" spc="-75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«</a:t>
            </a: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О мероприятиях по реализации государственной социальной политики»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176" y="5291639"/>
            <a:ext cx="8982737" cy="1471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spc="-7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Соглашение о взаимодействии между Министерством образования и науки Российской Федерации и Российским союзом промышленников и предпринимателей</a:t>
            </a:r>
            <a:endParaRPr lang="ru-RU" sz="2800" spc="-75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8925" y="4829666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2007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5565" y="2852936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355611"/>
            <a:ext cx="9144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952994" y="1268760"/>
            <a:ext cx="1190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43" y="44624"/>
            <a:ext cx="9030870" cy="1228248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нормативы</a:t>
            </a:r>
            <a:endParaRPr lang="ru-RU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8" grpId="0" animBg="1"/>
      <p:bldP spid="3" grpId="0" animBg="1"/>
      <p:bldP spid="4" grpId="0"/>
      <p:bldP spid="9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1148</Words>
  <Application>Microsoft Office PowerPoint</Application>
  <PresentationFormat>Экран (4:3)</PresentationFormat>
  <Paragraphs>344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</vt:lpstr>
      <vt:lpstr>Arial Black</vt:lpstr>
      <vt:lpstr>Arial Narrow</vt:lpstr>
      <vt:lpstr>Calibri</vt:lpstr>
      <vt:lpstr>Tahoma</vt:lpstr>
      <vt:lpstr>Times New Roman</vt:lpstr>
      <vt:lpstr>Verdana</vt:lpstr>
      <vt:lpstr>Тема Office</vt:lpstr>
      <vt:lpstr>Профессиональные стандарты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выступления</dc:title>
  <dc:creator>account</dc:creator>
  <cp:lastModifiedBy>1</cp:lastModifiedBy>
  <cp:revision>111</cp:revision>
  <dcterms:created xsi:type="dcterms:W3CDTF">2015-04-15T07:47:42Z</dcterms:created>
  <dcterms:modified xsi:type="dcterms:W3CDTF">2015-12-29T06:43:54Z</dcterms:modified>
</cp:coreProperties>
</file>